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4"/>
  </p:sldMasterIdLst>
  <p:notesMasterIdLst>
    <p:notesMasterId r:id="rId29"/>
  </p:notesMasterIdLst>
  <p:handoutMasterIdLst>
    <p:handoutMasterId r:id="rId30"/>
  </p:handoutMasterIdLst>
  <p:sldIdLst>
    <p:sldId id="367" r:id="rId5"/>
    <p:sldId id="323" r:id="rId6"/>
    <p:sldId id="320" r:id="rId7"/>
    <p:sldId id="351" r:id="rId8"/>
    <p:sldId id="353" r:id="rId9"/>
    <p:sldId id="363" r:id="rId10"/>
    <p:sldId id="354" r:id="rId11"/>
    <p:sldId id="387" r:id="rId12"/>
    <p:sldId id="391" r:id="rId13"/>
    <p:sldId id="365" r:id="rId14"/>
    <p:sldId id="392" r:id="rId15"/>
    <p:sldId id="389" r:id="rId16"/>
    <p:sldId id="364" r:id="rId17"/>
    <p:sldId id="356" r:id="rId18"/>
    <p:sldId id="357" r:id="rId19"/>
    <p:sldId id="386" r:id="rId20"/>
    <p:sldId id="394" r:id="rId21"/>
    <p:sldId id="358" r:id="rId22"/>
    <p:sldId id="370" r:id="rId23"/>
    <p:sldId id="369" r:id="rId24"/>
    <p:sldId id="335" r:id="rId25"/>
    <p:sldId id="371" r:id="rId26"/>
    <p:sldId id="336" r:id="rId27"/>
    <p:sldId id="390" r:id="rId2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liam G. Naser" initials="WGN" lastIdx="1" clrIdx="0">
    <p:extLst>
      <p:ext uri="{19B8F6BF-5375-455C-9EA6-DF929625EA0E}">
        <p15:presenceInfo xmlns:p15="http://schemas.microsoft.com/office/powerpoint/2012/main" userId="S-1-5-21-1665330095-1083120202-2201301166-60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3300"/>
    <a:srgbClr val="0000FF"/>
    <a:srgbClr val="669900"/>
    <a:srgbClr val="FF9900"/>
    <a:srgbClr val="00CC00"/>
    <a:srgbClr val="CC6600"/>
    <a:srgbClr val="CC0099"/>
    <a:srgbClr val="0099FF"/>
    <a:srgbClr val="2C8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D9F6A1-F7F0-444C-9A8E-AC7103CB8423}" v="4" dt="2025-12-05T16:58:53.1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99" autoAdjust="0"/>
    <p:restoredTop sz="84656" autoAdjust="0"/>
  </p:normalViewPr>
  <p:slideViewPr>
    <p:cSldViewPr>
      <p:cViewPr varScale="1">
        <p:scale>
          <a:sx n="107" d="100"/>
          <a:sy n="107" d="100"/>
        </p:scale>
        <p:origin x="744" y="102"/>
      </p:cViewPr>
      <p:guideLst>
        <p:guide orient="horz" pos="2160"/>
        <p:guide pos="3840"/>
      </p:guideLst>
    </p:cSldViewPr>
  </p:slideViewPr>
  <p:outlineViewPr>
    <p:cViewPr>
      <p:scale>
        <a:sx n="33" d="100"/>
        <a:sy n="33" d="100"/>
      </p:scale>
      <p:origin x="0" y="2682"/>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 Naser" userId="da349a41-7705-41c4-9b9b-164fdb90b201" providerId="ADAL" clId="{9FCDB8B1-D90D-4ADC-9279-023BD4CE5BDC}"/>
    <pc:docChg chg="custSel delSld modSld sldOrd">
      <pc:chgData name="Will Naser" userId="da349a41-7705-41c4-9b9b-164fdb90b201" providerId="ADAL" clId="{9FCDB8B1-D90D-4ADC-9279-023BD4CE5BDC}" dt="2025-12-05T17:01:50.261" v="595" actId="6549"/>
      <pc:docMkLst>
        <pc:docMk/>
      </pc:docMkLst>
      <pc:sldChg chg="addSp delSp modSp mod">
        <pc:chgData name="Will Naser" userId="da349a41-7705-41c4-9b9b-164fdb90b201" providerId="ADAL" clId="{9FCDB8B1-D90D-4ADC-9279-023BD4CE5BDC}" dt="2025-12-05T16:55:19.041" v="353" actId="14100"/>
        <pc:sldMkLst>
          <pc:docMk/>
          <pc:sldMk cId="3619256484" sldId="369"/>
        </pc:sldMkLst>
        <pc:graphicFrameChg chg="add mod">
          <ac:chgData name="Will Naser" userId="da349a41-7705-41c4-9b9b-164fdb90b201" providerId="ADAL" clId="{9FCDB8B1-D90D-4ADC-9279-023BD4CE5BDC}" dt="2025-12-05T16:54:58.227" v="348"/>
          <ac:graphicFrameMkLst>
            <pc:docMk/>
            <pc:sldMk cId="3619256484" sldId="369"/>
            <ac:graphicFrameMk id="5" creationId="{16552BF4-1B98-6415-180C-4C6F12FCF96A}"/>
          </ac:graphicFrameMkLst>
        </pc:graphicFrameChg>
        <pc:picChg chg="add del mod">
          <ac:chgData name="Will Naser" userId="da349a41-7705-41c4-9b9b-164fdb90b201" providerId="ADAL" clId="{9FCDB8B1-D90D-4ADC-9279-023BD4CE5BDC}" dt="2025-12-05T16:54:56.134" v="347" actId="478"/>
          <ac:picMkLst>
            <pc:docMk/>
            <pc:sldMk cId="3619256484" sldId="369"/>
            <ac:picMk id="7" creationId="{60C1096C-E2E2-D046-8300-DB2A2EE772A1}"/>
          </ac:picMkLst>
        </pc:picChg>
        <pc:picChg chg="add mod">
          <ac:chgData name="Will Naser" userId="da349a41-7705-41c4-9b9b-164fdb90b201" providerId="ADAL" clId="{9FCDB8B1-D90D-4ADC-9279-023BD4CE5BDC}" dt="2025-12-05T16:55:19.041" v="353" actId="14100"/>
          <ac:picMkLst>
            <pc:docMk/>
            <pc:sldMk cId="3619256484" sldId="369"/>
            <ac:picMk id="8" creationId="{D8D2B247-7A6A-5507-1288-417B7DFC9AB7}"/>
          </ac:picMkLst>
        </pc:picChg>
      </pc:sldChg>
      <pc:sldChg chg="addSp delSp modSp mod">
        <pc:chgData name="Will Naser" userId="da349a41-7705-41c4-9b9b-164fdb90b201" providerId="ADAL" clId="{9FCDB8B1-D90D-4ADC-9279-023BD4CE5BDC}" dt="2025-12-05T17:01:50.261" v="595" actId="6549"/>
        <pc:sldMkLst>
          <pc:docMk/>
          <pc:sldMk cId="796416399" sldId="390"/>
        </pc:sldMkLst>
        <pc:spChg chg="mod">
          <ac:chgData name="Will Naser" userId="da349a41-7705-41c4-9b9b-164fdb90b201" providerId="ADAL" clId="{9FCDB8B1-D90D-4ADC-9279-023BD4CE5BDC}" dt="2025-12-05T16:57:54.048" v="482" actId="1076"/>
          <ac:spMkLst>
            <pc:docMk/>
            <pc:sldMk cId="796416399" sldId="390"/>
            <ac:spMk id="8" creationId="{CA34CFDF-D590-B45C-895B-3B1357035B5C}"/>
          </ac:spMkLst>
        </pc:spChg>
        <pc:spChg chg="mod">
          <ac:chgData name="Will Naser" userId="da349a41-7705-41c4-9b9b-164fdb90b201" providerId="ADAL" clId="{9FCDB8B1-D90D-4ADC-9279-023BD4CE5BDC}" dt="2025-12-05T16:56:57.018" v="471" actId="21"/>
          <ac:spMkLst>
            <pc:docMk/>
            <pc:sldMk cId="796416399" sldId="390"/>
            <ac:spMk id="11" creationId="{789C2D7E-6278-C451-A2E0-D438CC911B5C}"/>
          </ac:spMkLst>
        </pc:spChg>
        <pc:spChg chg="mod">
          <ac:chgData name="Will Naser" userId="da349a41-7705-41c4-9b9b-164fdb90b201" providerId="ADAL" clId="{9FCDB8B1-D90D-4ADC-9279-023BD4CE5BDC}" dt="2025-12-05T17:01:08.937" v="589" actId="255"/>
          <ac:spMkLst>
            <pc:docMk/>
            <pc:sldMk cId="796416399" sldId="390"/>
            <ac:spMk id="15" creationId="{7A4ABC69-25AC-9C43-9E5D-FAA2F66A64F8}"/>
          </ac:spMkLst>
        </pc:spChg>
        <pc:spChg chg="add mod">
          <ac:chgData name="Will Naser" userId="da349a41-7705-41c4-9b9b-164fdb90b201" providerId="ADAL" clId="{9FCDB8B1-D90D-4ADC-9279-023BD4CE5BDC}" dt="2025-12-05T17:01:50.261" v="595" actId="6549"/>
          <ac:spMkLst>
            <pc:docMk/>
            <pc:sldMk cId="796416399" sldId="390"/>
            <ac:spMk id="19" creationId="{1346369E-02E2-BE99-4C6D-DD34D5ED1ACD}"/>
          </ac:spMkLst>
        </pc:spChg>
        <pc:grpChg chg="del mod">
          <ac:chgData name="Will Naser" userId="da349a41-7705-41c4-9b9b-164fdb90b201" providerId="ADAL" clId="{9FCDB8B1-D90D-4ADC-9279-023BD4CE5BDC}" dt="2025-12-05T16:57:55.752" v="484" actId="478"/>
          <ac:grpSpMkLst>
            <pc:docMk/>
            <pc:sldMk cId="796416399" sldId="390"/>
            <ac:grpSpMk id="9" creationId="{9487A543-DF4C-3E18-80FC-C7EF2EA1CD79}"/>
          </ac:grpSpMkLst>
        </pc:grpChg>
        <pc:grpChg chg="mod">
          <ac:chgData name="Will Naser" userId="da349a41-7705-41c4-9b9b-164fdb90b201" providerId="ADAL" clId="{9FCDB8B1-D90D-4ADC-9279-023BD4CE5BDC}" dt="2025-12-05T17:00:58.377" v="588" actId="14100"/>
          <ac:grpSpMkLst>
            <pc:docMk/>
            <pc:sldMk cId="796416399" sldId="390"/>
            <ac:grpSpMk id="13" creationId="{7ED48716-7234-6B3F-E3F4-4C55FCBEC2E8}"/>
          </ac:grpSpMkLst>
        </pc:grpChg>
        <pc:picChg chg="add del mod">
          <ac:chgData name="Will Naser" userId="da349a41-7705-41c4-9b9b-164fdb90b201" providerId="ADAL" clId="{9FCDB8B1-D90D-4ADC-9279-023BD4CE5BDC}" dt="2025-12-05T16:57:24.553" v="475" actId="478"/>
          <ac:picMkLst>
            <pc:docMk/>
            <pc:sldMk cId="796416399" sldId="390"/>
            <ac:picMk id="7" creationId="{709B7C36-181E-5624-A345-BC005556F3EF}"/>
          </ac:picMkLst>
        </pc:picChg>
        <pc:picChg chg="add del mod">
          <ac:chgData name="Will Naser" userId="da349a41-7705-41c4-9b9b-164fdb90b201" providerId="ADAL" clId="{9FCDB8B1-D90D-4ADC-9279-023BD4CE5BDC}" dt="2025-12-05T16:57:50.941" v="481" actId="478"/>
          <ac:picMkLst>
            <pc:docMk/>
            <pc:sldMk cId="796416399" sldId="390"/>
            <ac:picMk id="17" creationId="{8053CFBF-EAF8-F22C-F6A3-A797EF6BB0A0}"/>
          </ac:picMkLst>
        </pc:picChg>
        <pc:picChg chg="add del mod">
          <ac:chgData name="Will Naser" userId="da349a41-7705-41c4-9b9b-164fdb90b201" providerId="ADAL" clId="{9FCDB8B1-D90D-4ADC-9279-023BD4CE5BDC}" dt="2025-12-05T16:59:10.183" v="490" actId="21"/>
          <ac:picMkLst>
            <pc:docMk/>
            <pc:sldMk cId="796416399" sldId="390"/>
            <ac:picMk id="20" creationId="{979EFD30-07F4-C9F1-36F3-A6C999B7526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27307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4114" y="4416104"/>
            <a:ext cx="5142177" cy="4182457"/>
          </a:xfrm>
          <a:prstGeom prst="rect">
            <a:avLst/>
          </a:prstGeom>
          <a:noFill/>
          <a:ln w="12700">
            <a:noFill/>
            <a:miter lim="800000"/>
            <a:headEnd/>
            <a:tailEnd/>
          </a:ln>
          <a:effectLst/>
        </p:spPr>
        <p:txBody>
          <a:bodyPr vert="horz" wrap="square" lIns="91300" tIns="44849" rIns="91300" bIns="4484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507" name="Rectangle 3"/>
          <p:cNvSpPr>
            <a:spLocks noGrp="1" noRot="1" noChangeAspect="1" noChangeArrowheads="1" noTextEdit="1"/>
          </p:cNvSpPr>
          <p:nvPr>
            <p:ph type="sldImg" idx="2"/>
          </p:nvPr>
        </p:nvSpPr>
        <p:spPr bwMode="auto">
          <a:xfrm>
            <a:off x="419100" y="703263"/>
            <a:ext cx="6173788" cy="3473450"/>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28973927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9100" y="703263"/>
            <a:ext cx="6173788" cy="3473450"/>
          </a:xfrm>
        </p:spPr>
      </p:sp>
      <p:sp>
        <p:nvSpPr>
          <p:cNvPr id="3" name="Notes Placeholder 2"/>
          <p:cNvSpPr>
            <a:spLocks noGrp="1"/>
          </p:cNvSpPr>
          <p:nvPr>
            <p:ph type="body" idx="1"/>
          </p:nvPr>
        </p:nvSpPr>
        <p:spPr/>
        <p:txBody>
          <a:bodyPr/>
          <a:lstStyle/>
          <a:p>
            <a:r>
              <a:rPr lang="en-US" dirty="0"/>
              <a:t>Pie Piece 1:</a:t>
            </a:r>
            <a:r>
              <a:rPr lang="en-US" baseline="0" dirty="0"/>
              <a:t> </a:t>
            </a:r>
            <a:r>
              <a:rPr lang="en-US" dirty="0"/>
              <a:t>Smooth</a:t>
            </a:r>
            <a:r>
              <a:rPr lang="en-US" baseline="0" dirty="0"/>
              <a:t> Transition to City Government</a:t>
            </a:r>
          </a:p>
          <a:p>
            <a:pPr lvl="1"/>
            <a:r>
              <a:rPr lang="en-US" baseline="0" dirty="0"/>
              <a:t>Funded City Council budget and positions as you’ve requested</a:t>
            </a:r>
          </a:p>
          <a:p>
            <a:pPr lvl="1"/>
            <a:r>
              <a:rPr lang="en-US" baseline="0" dirty="0"/>
              <a:t>Reorganized and appropriated adequate resources for the Divisions outlined in the Charter: Community &amp; Economic Development, Administration and Finance; </a:t>
            </a:r>
          </a:p>
          <a:p>
            <a:pPr lvl="1"/>
            <a:r>
              <a:rPr lang="en-US" baseline="0" dirty="0"/>
              <a:t>Appropriate funding for City Solicitor’s Office (charter)</a:t>
            </a:r>
          </a:p>
          <a:p>
            <a:pPr lvl="1"/>
            <a:r>
              <a:rPr lang="en-US" baseline="0" dirty="0"/>
              <a:t>Staffed and funded the Mayor’s Office similar to comparable Cities:</a:t>
            </a:r>
          </a:p>
          <a:p>
            <a:pPr lvl="2"/>
            <a:r>
              <a:rPr lang="en-US" baseline="0" dirty="0"/>
              <a:t>Includes funds to hire the charter required Citizen Participation Officer</a:t>
            </a:r>
          </a:p>
          <a:p>
            <a:pPr lvl="2"/>
            <a:r>
              <a:rPr lang="en-US" baseline="0" dirty="0"/>
              <a:t>Includes funds to implement the recommendations of the Transition Report: Diversity and Inclusion Director and Communications Director</a:t>
            </a:r>
          </a:p>
          <a:p>
            <a:pPr lvl="2"/>
            <a:r>
              <a:rPr lang="en-US" baseline="0" dirty="0"/>
              <a:t>Includes Senior Policy Advisor and Senior Advisor for External Affairs</a:t>
            </a:r>
          </a:p>
          <a:p>
            <a:pPr lvl="2"/>
            <a:r>
              <a:rPr lang="en-US" baseline="0" dirty="0"/>
              <a:t>Includes Chief Operating Officer</a:t>
            </a:r>
          </a:p>
          <a:p>
            <a:pPr lvl="2"/>
            <a:r>
              <a:rPr lang="en-US" baseline="0" dirty="0"/>
              <a:t>Transfers Communications staff from Technology</a:t>
            </a:r>
          </a:p>
          <a:p>
            <a:endParaRPr lang="en-US" baseline="0" dirty="0"/>
          </a:p>
          <a:p>
            <a:r>
              <a:rPr lang="en-US" baseline="0" dirty="0"/>
              <a:t>Pie Piece 2: Excellence in Education and Schools</a:t>
            </a:r>
          </a:p>
          <a:p>
            <a:r>
              <a:rPr lang="en-US" baseline="0" dirty="0"/>
              <a:t>  Recommends $133,017,949 as requested by the School committee</a:t>
            </a:r>
          </a:p>
          <a:p>
            <a:endParaRPr lang="en-US" dirty="0"/>
          </a:p>
        </p:txBody>
      </p:sp>
      <p:sp>
        <p:nvSpPr>
          <p:cNvPr id="4" name="Slide Number Placeholder 3"/>
          <p:cNvSpPr>
            <a:spLocks noGrp="1"/>
          </p:cNvSpPr>
          <p:nvPr>
            <p:ph type="sldNum" sz="quarter" idx="10"/>
          </p:nvPr>
        </p:nvSpPr>
        <p:spPr/>
        <p:txBody>
          <a:bodyPr/>
          <a:lstStyle/>
          <a:p>
            <a:fld id="{1E897F20-520E-4100-A67A-2D837A501F4A}" type="slidenum">
              <a:rPr lang="en-US" smtClean="0"/>
              <a:t>1</a:t>
            </a:fld>
            <a:endParaRPr lang="en-US"/>
          </a:p>
        </p:txBody>
      </p:sp>
    </p:spTree>
    <p:extLst>
      <p:ext uri="{BB962C8B-B14F-4D97-AF65-F5344CB8AC3E}">
        <p14:creationId xmlns:p14="http://schemas.microsoft.com/office/powerpoint/2010/main" val="2239784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9100" y="703263"/>
            <a:ext cx="6173788" cy="3473450"/>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9100" y="703263"/>
            <a:ext cx="6173788" cy="347345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14207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9100" y="703263"/>
            <a:ext cx="6173788" cy="347345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16248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9100" y="703263"/>
            <a:ext cx="6173788" cy="347345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036943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C55D8D-6C0E-4D10-B4DE-CF41F9544CB9}" type="datetime1">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589B6-10BC-4DC9-80B6-793338760E75}" type="slidenum">
              <a:rPr lang="en-US" smtClean="0"/>
              <a:t>‹#›</a:t>
            </a:fld>
            <a:endParaRPr lang="en-US"/>
          </a:p>
        </p:txBody>
      </p:sp>
      <p:cxnSp>
        <p:nvCxnSpPr>
          <p:cNvPr id="7" name="Straight Connector 12"/>
          <p:cNvCxnSpPr/>
          <p:nvPr userDrawn="1"/>
        </p:nvCxnSpPr>
        <p:spPr>
          <a:xfrm>
            <a:off x="0" y="3227388"/>
            <a:ext cx="12192000" cy="0"/>
          </a:xfrm>
          <a:prstGeom prst="line">
            <a:avLst/>
          </a:prstGeom>
          <a:ln w="38100">
            <a:solidFill>
              <a:srgbClr val="0376C5"/>
            </a:solidFill>
          </a:ln>
        </p:spPr>
        <p:style>
          <a:lnRef idx="1">
            <a:schemeClr val="accent1"/>
          </a:lnRef>
          <a:fillRef idx="0">
            <a:schemeClr val="accent1"/>
          </a:fillRef>
          <a:effectRef idx="0">
            <a:schemeClr val="accent1"/>
          </a:effectRef>
          <a:fontRef idx="minor">
            <a:schemeClr val="tx1"/>
          </a:fontRef>
        </p:style>
      </p:cxnSp>
      <p:grpSp>
        <p:nvGrpSpPr>
          <p:cNvPr id="8" name="Group 14"/>
          <p:cNvGrpSpPr>
            <a:grpSpLocks/>
          </p:cNvGrpSpPr>
          <p:nvPr userDrawn="1"/>
        </p:nvGrpSpPr>
        <p:grpSpPr bwMode="auto">
          <a:xfrm>
            <a:off x="0" y="6088064"/>
            <a:ext cx="12192000" cy="769937"/>
            <a:chOff x="0" y="6088655"/>
            <a:chExt cx="9144000" cy="769345"/>
          </a:xfrm>
        </p:grpSpPr>
        <p:pic>
          <p:nvPicPr>
            <p:cNvPr id="9" name="Picture 2"/>
            <p:cNvPicPr>
              <a:picLocks noChangeAspect="1" noChangeArrowheads="1"/>
            </p:cNvPicPr>
            <p:nvPr userDrawn="1"/>
          </p:nvPicPr>
          <p:blipFill>
            <a:blip r:embed="rId2" cstate="print"/>
            <a:srcRect/>
            <a:stretch>
              <a:fillRect/>
            </a:stretch>
          </p:blipFill>
          <p:spPr bwMode="auto">
            <a:xfrm>
              <a:off x="3733800" y="6088655"/>
              <a:ext cx="5410200" cy="769345"/>
            </a:xfrm>
            <a:prstGeom prst="rect">
              <a:avLst/>
            </a:prstGeom>
            <a:noFill/>
            <a:ln w="9525">
              <a:noFill/>
              <a:miter lim="800000"/>
              <a:headEnd/>
              <a:tailEnd/>
            </a:ln>
          </p:spPr>
        </p:pic>
        <p:sp>
          <p:nvSpPr>
            <p:cNvPr id="10" name="Rectangle 16"/>
            <p:cNvSpPr/>
            <p:nvPr userDrawn="1"/>
          </p:nvSpPr>
          <p:spPr>
            <a:xfrm>
              <a:off x="0" y="6364668"/>
              <a:ext cx="3733800" cy="420364"/>
            </a:xfrm>
            <a:prstGeom prst="rect">
              <a:avLst/>
            </a:prstGeom>
            <a:solidFill>
              <a:srgbClr val="0376C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grpSp>
    </p:spTree>
    <p:extLst>
      <p:ext uri="{BB962C8B-B14F-4D97-AF65-F5344CB8AC3E}">
        <p14:creationId xmlns:p14="http://schemas.microsoft.com/office/powerpoint/2010/main" val="1420769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EB2886-9473-4000-B399-3C20FF7A0A89}" type="datetime1">
              <a:rPr lang="en-US" smtClean="0"/>
              <a:t>12/5/2025</a:t>
            </a:fld>
            <a:endParaRPr lang="en-US"/>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4589B6-10BC-4DC9-80B6-793338760E75}" type="slidenum">
              <a:rPr lang="en-US" smtClean="0"/>
              <a:t>‹#›</a:t>
            </a:fld>
            <a:endParaRPr lang="en-US"/>
          </a:p>
        </p:txBody>
      </p:sp>
    </p:spTree>
    <p:extLst>
      <p:ext uri="{BB962C8B-B14F-4D97-AF65-F5344CB8AC3E}">
        <p14:creationId xmlns:p14="http://schemas.microsoft.com/office/powerpoint/2010/main" val="3924582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84C7CC-9A25-4777-8BE2-34FB3F03D44C}" type="datetime1">
              <a:rPr lang="en-US" smtClean="0"/>
              <a:t>12/5/2025</a:t>
            </a:fld>
            <a:endParaRPr lang="en-US"/>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4589B6-10BC-4DC9-80B6-793338760E75}" type="slidenum">
              <a:rPr lang="en-US" smtClean="0"/>
              <a:t>‹#›</a:t>
            </a:fld>
            <a:endParaRPr lang="en-US"/>
          </a:p>
        </p:txBody>
      </p:sp>
    </p:spTree>
    <p:extLst>
      <p:ext uri="{BB962C8B-B14F-4D97-AF65-F5344CB8AC3E}">
        <p14:creationId xmlns:p14="http://schemas.microsoft.com/office/powerpoint/2010/main" val="1613518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C2E3A4-A498-4D72-BA81-102D5D60DB48}" type="datetime1">
              <a:rPr lang="en-US" smtClean="0"/>
              <a:t>12/5/2025</a:t>
            </a:fld>
            <a:endParaRPr lang="en-US"/>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4589B6-10BC-4DC9-80B6-793338760E75}" type="slidenum">
              <a:rPr lang="en-US" smtClean="0"/>
              <a:t>‹#›</a:t>
            </a:fld>
            <a:endParaRPr lang="en-US"/>
          </a:p>
        </p:txBody>
      </p:sp>
      <p:grpSp>
        <p:nvGrpSpPr>
          <p:cNvPr id="7" name="Group 7"/>
          <p:cNvGrpSpPr>
            <a:grpSpLocks/>
          </p:cNvGrpSpPr>
          <p:nvPr userDrawn="1"/>
        </p:nvGrpSpPr>
        <p:grpSpPr bwMode="auto">
          <a:xfrm>
            <a:off x="0" y="6088064"/>
            <a:ext cx="12192000" cy="769937"/>
            <a:chOff x="0" y="6088655"/>
            <a:chExt cx="9144000" cy="769345"/>
          </a:xfrm>
        </p:grpSpPr>
        <p:pic>
          <p:nvPicPr>
            <p:cNvPr id="8" name="Picture 2"/>
            <p:cNvPicPr>
              <a:picLocks noChangeAspect="1" noChangeArrowheads="1"/>
            </p:cNvPicPr>
            <p:nvPr userDrawn="1"/>
          </p:nvPicPr>
          <p:blipFill>
            <a:blip r:embed="rId2" cstate="print"/>
            <a:srcRect/>
            <a:stretch>
              <a:fillRect/>
            </a:stretch>
          </p:blipFill>
          <p:spPr bwMode="auto">
            <a:xfrm>
              <a:off x="3733800" y="6088655"/>
              <a:ext cx="5410200" cy="769345"/>
            </a:xfrm>
            <a:prstGeom prst="rect">
              <a:avLst/>
            </a:prstGeom>
            <a:noFill/>
            <a:ln w="9525">
              <a:noFill/>
              <a:miter lim="800000"/>
              <a:headEnd/>
              <a:tailEnd/>
            </a:ln>
          </p:spPr>
        </p:pic>
        <p:sp>
          <p:nvSpPr>
            <p:cNvPr id="9" name="Rectangle 9"/>
            <p:cNvSpPr/>
            <p:nvPr userDrawn="1"/>
          </p:nvSpPr>
          <p:spPr>
            <a:xfrm>
              <a:off x="0" y="6364668"/>
              <a:ext cx="3733800" cy="420364"/>
            </a:xfrm>
            <a:prstGeom prst="rect">
              <a:avLst/>
            </a:prstGeom>
            <a:solidFill>
              <a:srgbClr val="0376C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grpSp>
      <p:cxnSp>
        <p:nvCxnSpPr>
          <p:cNvPr id="10" name="Straight Connector 9"/>
          <p:cNvCxnSpPr/>
          <p:nvPr userDrawn="1"/>
        </p:nvCxnSpPr>
        <p:spPr>
          <a:xfrm>
            <a:off x="0" y="889000"/>
            <a:ext cx="12192000" cy="0"/>
          </a:xfrm>
          <a:prstGeom prst="line">
            <a:avLst/>
          </a:prstGeom>
          <a:ln w="38100">
            <a:solidFill>
              <a:srgbClr val="0376C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9847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679C50E-F225-492E-B878-0E693BAB7FFF}" type="datetime1">
              <a:rPr lang="en-US" smtClean="0"/>
              <a:t>12/5/2025</a:t>
            </a:fld>
            <a:endParaRPr lang="en-US"/>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4589B6-10BC-4DC9-80B6-793338760E75}" type="slidenum">
              <a:rPr lang="en-US" smtClean="0"/>
              <a:t>‹#›</a:t>
            </a:fld>
            <a:endParaRPr lang="en-US"/>
          </a:p>
        </p:txBody>
      </p:sp>
    </p:spTree>
    <p:extLst>
      <p:ext uri="{BB962C8B-B14F-4D97-AF65-F5344CB8AC3E}">
        <p14:creationId xmlns:p14="http://schemas.microsoft.com/office/powerpoint/2010/main" val="3766320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B94DEE-BC2F-43E3-8A48-1800F917E5F8}" type="datetime1">
              <a:rPr lang="en-US" smtClean="0"/>
              <a:t>12/5/2025</a:t>
            </a:fld>
            <a:endParaRPr lang="en-US"/>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C4589B6-10BC-4DC9-80B6-793338760E75}" type="slidenum">
              <a:rPr lang="en-US" smtClean="0"/>
              <a:t>‹#›</a:t>
            </a:fld>
            <a:endParaRPr lang="en-US"/>
          </a:p>
        </p:txBody>
      </p:sp>
    </p:spTree>
    <p:extLst>
      <p:ext uri="{BB962C8B-B14F-4D97-AF65-F5344CB8AC3E}">
        <p14:creationId xmlns:p14="http://schemas.microsoft.com/office/powerpoint/2010/main" val="1440752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D6FCC1-665B-4FD0-A1FC-2690BD798491}" type="datetime1">
              <a:rPr lang="en-US" smtClean="0"/>
              <a:t>12/5/2025</a:t>
            </a:fld>
            <a:endParaRPr lang="en-US"/>
          </a:p>
        </p:txBody>
      </p:sp>
      <p:sp>
        <p:nvSpPr>
          <p:cNvPr id="8" name="Footer Placeholder 7"/>
          <p:cNvSpPr>
            <a:spLocks noGrp="1"/>
          </p:cNvSpPr>
          <p:nvPr>
            <p:ph type="ftr" sz="quarter" idx="11"/>
          </p:nvPr>
        </p:nvSpPr>
        <p:spPr/>
        <p:txBody>
          <a:bodyPr/>
          <a:lstStyle/>
          <a:p>
            <a:pPr>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8C4589B6-10BC-4DC9-80B6-793338760E75}" type="slidenum">
              <a:rPr lang="en-US" smtClean="0"/>
              <a:t>‹#›</a:t>
            </a:fld>
            <a:endParaRPr lang="en-US"/>
          </a:p>
        </p:txBody>
      </p:sp>
    </p:spTree>
    <p:extLst>
      <p:ext uri="{BB962C8B-B14F-4D97-AF65-F5344CB8AC3E}">
        <p14:creationId xmlns:p14="http://schemas.microsoft.com/office/powerpoint/2010/main" val="1453390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169E59-A15C-4835-927A-4866F259C418}" type="datetime1">
              <a:rPr lang="en-US" smtClean="0"/>
              <a:t>12/5/2025</a:t>
            </a:fld>
            <a:endParaRPr lang="en-US"/>
          </a:p>
        </p:txBody>
      </p:sp>
      <p:sp>
        <p:nvSpPr>
          <p:cNvPr id="4" name="Footer Placeholder 3"/>
          <p:cNvSpPr>
            <a:spLocks noGrp="1"/>
          </p:cNvSpPr>
          <p:nvPr>
            <p:ph type="ftr" sz="quarter" idx="11"/>
          </p:nvPr>
        </p:nvSpPr>
        <p:spPr/>
        <p:txBody>
          <a:bodyPr/>
          <a:lstStyle/>
          <a:p>
            <a:pPr>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8C4589B6-10BC-4DC9-80B6-793338760E75}" type="slidenum">
              <a:rPr lang="en-US" smtClean="0"/>
              <a:t>‹#›</a:t>
            </a:fld>
            <a:endParaRPr lang="en-US"/>
          </a:p>
        </p:txBody>
      </p:sp>
    </p:spTree>
    <p:extLst>
      <p:ext uri="{BB962C8B-B14F-4D97-AF65-F5344CB8AC3E}">
        <p14:creationId xmlns:p14="http://schemas.microsoft.com/office/powerpoint/2010/main" val="862409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436FC6-700C-4BD3-BF2D-3C77A9068AF7}" type="datetime1">
              <a:rPr lang="en-US" smtClean="0"/>
              <a:t>12/5/2025</a:t>
            </a:fld>
            <a:endParaRPr lang="en-US"/>
          </a:p>
        </p:txBody>
      </p:sp>
      <p:sp>
        <p:nvSpPr>
          <p:cNvPr id="3" name="Footer Placeholder 2"/>
          <p:cNvSpPr>
            <a:spLocks noGrp="1"/>
          </p:cNvSpPr>
          <p:nvPr>
            <p:ph type="ftr" sz="quarter" idx="11"/>
          </p:nvPr>
        </p:nvSpPr>
        <p:spPr/>
        <p:txBody>
          <a:bodyPr/>
          <a:lstStyle/>
          <a:p>
            <a:pPr>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8C4589B6-10BC-4DC9-80B6-793338760E75}" type="slidenum">
              <a:rPr lang="en-US" smtClean="0"/>
              <a:t>‹#›</a:t>
            </a:fld>
            <a:endParaRPr lang="en-US"/>
          </a:p>
        </p:txBody>
      </p:sp>
    </p:spTree>
    <p:extLst>
      <p:ext uri="{BB962C8B-B14F-4D97-AF65-F5344CB8AC3E}">
        <p14:creationId xmlns:p14="http://schemas.microsoft.com/office/powerpoint/2010/main" val="2283384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E14F83-55CB-4794-ABD1-71B51061B698}" type="datetime1">
              <a:rPr lang="en-US" smtClean="0"/>
              <a:t>12/5/2025</a:t>
            </a:fld>
            <a:endParaRPr lang="en-US"/>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C4589B6-10BC-4DC9-80B6-793338760E75}" type="slidenum">
              <a:rPr lang="en-US" smtClean="0"/>
              <a:t>‹#›</a:t>
            </a:fld>
            <a:endParaRPr lang="en-US"/>
          </a:p>
        </p:txBody>
      </p:sp>
    </p:spTree>
    <p:extLst>
      <p:ext uri="{BB962C8B-B14F-4D97-AF65-F5344CB8AC3E}">
        <p14:creationId xmlns:p14="http://schemas.microsoft.com/office/powerpoint/2010/main" val="3765046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84A8CA2-E9D5-469C-AE57-EF77777C4E85}" type="datetime1">
              <a:rPr lang="en-US" smtClean="0"/>
              <a:t>12/5/2025</a:t>
            </a:fld>
            <a:endParaRPr lang="en-US"/>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C4589B6-10BC-4DC9-80B6-793338760E75}" type="slidenum">
              <a:rPr lang="en-US" smtClean="0"/>
              <a:t>‹#›</a:t>
            </a:fld>
            <a:endParaRPr lang="en-US"/>
          </a:p>
        </p:txBody>
      </p:sp>
    </p:spTree>
    <p:extLst>
      <p:ext uri="{BB962C8B-B14F-4D97-AF65-F5344CB8AC3E}">
        <p14:creationId xmlns:p14="http://schemas.microsoft.com/office/powerpoint/2010/main" val="1195329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73F3AC-AB38-4303-9CAE-F677C0BAE2B5}" type="datetime1">
              <a:rPr lang="en-US" smtClean="0"/>
              <a:t>12/5/2025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4589B6-10BC-4DC9-80B6-793338760E75}" type="slidenum">
              <a:rPr lang="en-US" smtClean="0"/>
              <a:t>‹#›</a:t>
            </a:fld>
            <a:endParaRPr lang="en-US"/>
          </a:p>
        </p:txBody>
      </p:sp>
    </p:spTree>
    <p:extLst>
      <p:ext uri="{BB962C8B-B14F-4D97-AF65-F5344CB8AC3E}">
        <p14:creationId xmlns:p14="http://schemas.microsoft.com/office/powerpoint/2010/main" val="23697939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wmf"/></Relationships>
</file>

<file path=ppt/slides/_rels/slide24.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7.png"/></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1" y="228601"/>
            <a:ext cx="7958593" cy="1752600"/>
          </a:xfrm>
        </p:spPr>
        <p:txBody>
          <a:bodyPr>
            <a:normAutofit fontScale="90000"/>
          </a:bodyPr>
          <a:lstStyle/>
          <a:p>
            <a:pPr algn="ctr"/>
            <a:br>
              <a:rPr lang="en-US" sz="3000" b="1" dirty="0">
                <a:solidFill>
                  <a:srgbClr val="0000FF"/>
                </a:solidFill>
                <a:latin typeface="+mn-lt"/>
                <a:cs typeface="Times New Roman" panose="02020603050405020304" pitchFamily="18" charset="0"/>
              </a:rPr>
            </a:br>
            <a:br>
              <a:rPr lang="en-US" sz="3000" b="1" dirty="0">
                <a:solidFill>
                  <a:srgbClr val="0000FF"/>
                </a:solidFill>
                <a:latin typeface="+mn-lt"/>
                <a:cs typeface="Times New Roman" panose="02020603050405020304" pitchFamily="18" charset="0"/>
              </a:rPr>
            </a:br>
            <a:br>
              <a:rPr lang="en-US" sz="3000" b="1" dirty="0">
                <a:solidFill>
                  <a:srgbClr val="0000FF"/>
                </a:solidFill>
                <a:latin typeface="+mn-lt"/>
                <a:cs typeface="Times New Roman" panose="02020603050405020304" pitchFamily="18" charset="0"/>
              </a:rPr>
            </a:br>
            <a:r>
              <a:rPr lang="en-US" sz="4700" b="1" dirty="0">
                <a:solidFill>
                  <a:srgbClr val="0000FF"/>
                </a:solidFill>
                <a:latin typeface="+mn-lt"/>
                <a:cs typeface="Times New Roman" panose="02020603050405020304" pitchFamily="18" charset="0"/>
              </a:rPr>
              <a:t>Tax Classification Hearing- FY2026</a:t>
            </a:r>
            <a:br>
              <a:rPr lang="en-US" sz="3600" b="1" dirty="0">
                <a:solidFill>
                  <a:srgbClr val="0000FF"/>
                </a:solidFill>
                <a:latin typeface="+mn-lt"/>
                <a:cs typeface="Times New Roman" panose="02020603050405020304" pitchFamily="18" charset="0"/>
              </a:rPr>
            </a:br>
            <a:r>
              <a:rPr lang="en-US" sz="2600" b="1" i="1" dirty="0">
                <a:latin typeface="+mn-lt"/>
                <a:cs typeface="Times New Roman" panose="02020603050405020304" pitchFamily="18" charset="0"/>
              </a:rPr>
              <a:t>Annual adoption of the Residential Factor and </a:t>
            </a:r>
            <a:br>
              <a:rPr lang="en-US" sz="2600" b="1" i="1" dirty="0">
                <a:latin typeface="+mn-lt"/>
                <a:cs typeface="Times New Roman" panose="02020603050405020304" pitchFamily="18" charset="0"/>
              </a:rPr>
            </a:br>
            <a:r>
              <a:rPr lang="en-US" sz="2600" b="1" i="1" dirty="0">
                <a:latin typeface="+mn-lt"/>
                <a:cs typeface="Times New Roman" panose="02020603050405020304" pitchFamily="18" charset="0"/>
              </a:rPr>
              <a:t>other options per MGL Chapter 40 s.56</a:t>
            </a:r>
            <a:br>
              <a:rPr lang="en-US" sz="2600" b="1" i="1" dirty="0">
                <a:solidFill>
                  <a:srgbClr val="0070C0"/>
                </a:solidFill>
                <a:latin typeface="+mn-lt"/>
                <a:cs typeface="Times New Roman" panose="02020603050405020304" pitchFamily="18" charset="0"/>
              </a:rPr>
            </a:br>
            <a:br>
              <a:rPr lang="en-US" b="1" u="sng" dirty="0">
                <a:solidFill>
                  <a:schemeClr val="accent1">
                    <a:lumMod val="75000"/>
                  </a:schemeClr>
                </a:solidFill>
                <a:latin typeface="Times New Roman" panose="02020603050405020304" pitchFamily="18" charset="0"/>
                <a:cs typeface="Times New Roman" panose="02020603050405020304" pitchFamily="18" charset="0"/>
              </a:rPr>
            </a:br>
            <a:endParaRPr lang="en-US" dirty="0">
              <a:solidFill>
                <a:schemeClr val="accent1">
                  <a:lumMod val="75000"/>
                </a:schemeClr>
              </a:solidFill>
            </a:endParaRPr>
          </a:p>
        </p:txBody>
      </p:sp>
      <p:sp>
        <p:nvSpPr>
          <p:cNvPr id="3" name="Content Placeholder 2"/>
          <p:cNvSpPr>
            <a:spLocks noGrp="1"/>
          </p:cNvSpPr>
          <p:nvPr>
            <p:ph idx="1"/>
          </p:nvPr>
        </p:nvSpPr>
        <p:spPr>
          <a:xfrm>
            <a:off x="2152651" y="2209801"/>
            <a:ext cx="7863343" cy="3501827"/>
          </a:xfrm>
          <a:ln>
            <a:noFill/>
          </a:ln>
        </p:spPr>
        <p:txBody>
          <a:bodyPr>
            <a:normAutofit fontScale="77500" lnSpcReduction="20000"/>
          </a:bodyPr>
          <a:lstStyle/>
          <a:p>
            <a:pPr marL="0" indent="0" algn="ctr">
              <a:buNone/>
            </a:pPr>
            <a:endParaRPr lang="en-US" sz="3000" i="1" dirty="0">
              <a:cs typeface="Times New Roman" panose="02020603050405020304" pitchFamily="18" charset="0"/>
            </a:endParaRPr>
          </a:p>
          <a:p>
            <a:pPr marL="0" indent="0" algn="ctr">
              <a:buNone/>
            </a:pPr>
            <a:r>
              <a:rPr lang="en-US" sz="3000" i="1" dirty="0">
                <a:cs typeface="Times New Roman" panose="02020603050405020304" pitchFamily="18" charset="0"/>
              </a:rPr>
              <a:t>presented by</a:t>
            </a:r>
          </a:p>
          <a:p>
            <a:pPr marL="0" indent="0" algn="ctr">
              <a:buNone/>
            </a:pPr>
            <a:r>
              <a:rPr lang="en-US" sz="2600" b="1" dirty="0">
                <a:cs typeface="Times New Roman" panose="02020603050405020304" pitchFamily="18" charset="0"/>
              </a:rPr>
              <a:t>William G. Naser, MAA – Chief Assessor</a:t>
            </a:r>
          </a:p>
          <a:p>
            <a:pPr marL="0" indent="0" algn="ctr">
              <a:buNone/>
            </a:pPr>
            <a:endParaRPr lang="en-US" sz="2700" dirty="0">
              <a:latin typeface="Times New Roman" panose="02020603050405020304" pitchFamily="18" charset="0"/>
              <a:cs typeface="Times New Roman" panose="02020603050405020304" pitchFamily="18" charset="0"/>
            </a:endParaRPr>
          </a:p>
          <a:p>
            <a:pPr marL="0" indent="0" algn="ctr">
              <a:buNone/>
            </a:pPr>
            <a:r>
              <a:rPr lang="en-US" sz="3600" i="1" u="sng" dirty="0">
                <a:cs typeface="Times New Roman" panose="02020603050405020304" pitchFamily="18" charset="0"/>
              </a:rPr>
              <a:t>Board of Assessors</a:t>
            </a:r>
          </a:p>
          <a:p>
            <a:pPr marL="0" indent="0" algn="ctr">
              <a:buNone/>
            </a:pPr>
            <a:r>
              <a:rPr lang="en-US" sz="2000" i="1" dirty="0"/>
              <a:t>Titus Palmer, Chair</a:t>
            </a:r>
          </a:p>
          <a:p>
            <a:pPr marL="0" indent="0" algn="ctr">
              <a:buNone/>
            </a:pPr>
            <a:r>
              <a:rPr lang="en-US" sz="2000" i="1" dirty="0"/>
              <a:t>Diane Holmes, Member</a:t>
            </a:r>
          </a:p>
          <a:p>
            <a:pPr marL="0" indent="0" algn="ctr">
              <a:buNone/>
            </a:pPr>
            <a:r>
              <a:rPr lang="en-US" sz="2000" i="1" dirty="0"/>
              <a:t>Open Member position </a:t>
            </a:r>
          </a:p>
          <a:p>
            <a:pPr marL="0" indent="0" algn="ctr">
              <a:buNone/>
            </a:pPr>
            <a:endParaRPr lang="en-US" i="1" dirty="0"/>
          </a:p>
          <a:p>
            <a:pPr marL="0" indent="0" algn="ctr">
              <a:buNone/>
            </a:pPr>
            <a:r>
              <a:rPr lang="en-US" sz="2000" dirty="0"/>
              <a:t>November 18, 2025</a:t>
            </a:r>
          </a:p>
          <a:p>
            <a:pPr marL="0" indent="0">
              <a:buNone/>
            </a:pPr>
            <a:endParaRPr lang="en-US" dirty="0"/>
          </a:p>
        </p:txBody>
      </p:sp>
      <p:sp>
        <p:nvSpPr>
          <p:cNvPr id="7" name="Slide Number Placeholder 6"/>
          <p:cNvSpPr>
            <a:spLocks noGrp="1"/>
          </p:cNvSpPr>
          <p:nvPr>
            <p:ph type="sldNum" sz="quarter" idx="12"/>
          </p:nvPr>
        </p:nvSpPr>
        <p:spPr/>
        <p:txBody>
          <a:bodyPr/>
          <a:lstStyle/>
          <a:p>
            <a:fld id="{8C4589B6-10BC-4DC9-80B6-793338760E75}" type="slidenum">
              <a:rPr lang="en-US" smtClean="0"/>
              <a:t>1</a:t>
            </a:fld>
            <a:endParaRPr lang="en-US"/>
          </a:p>
        </p:txBody>
      </p:sp>
      <p:cxnSp>
        <p:nvCxnSpPr>
          <p:cNvPr id="6" name="Straight Connector 5"/>
          <p:cNvCxnSpPr/>
          <p:nvPr/>
        </p:nvCxnSpPr>
        <p:spPr>
          <a:xfrm>
            <a:off x="2362201" y="2057400"/>
            <a:ext cx="742167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7162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2260"/>
            <a:ext cx="10515600" cy="1035051"/>
          </a:xfrm>
        </p:spPr>
        <p:txBody>
          <a:bodyPr>
            <a:normAutofit fontScale="90000"/>
          </a:bodyPr>
          <a:lstStyle/>
          <a:p>
            <a:pPr algn="ctr"/>
            <a:br>
              <a:rPr lang="en-US" sz="2400" b="1" dirty="0">
                <a:solidFill>
                  <a:prstClr val="black"/>
                </a:solidFill>
                <a:latin typeface="+mn-lt"/>
              </a:rPr>
            </a:br>
            <a:r>
              <a:rPr lang="en-US" sz="3100" b="1" dirty="0">
                <a:solidFill>
                  <a:srgbClr val="0000FF"/>
                </a:solidFill>
                <a:latin typeface="+mn-lt"/>
              </a:rPr>
              <a:t>TAX LEVY NEW GROWTH – current year and previous 4 years</a:t>
            </a:r>
            <a:br>
              <a:rPr lang="en-US" sz="3200" b="1" dirty="0">
                <a:solidFill>
                  <a:prstClr val="black"/>
                </a:solidFill>
                <a:latin typeface="+mn-lt"/>
              </a:rPr>
            </a:br>
            <a:endParaRPr lang="en-US" sz="3200" b="1" dirty="0">
              <a:latin typeface="+mn-lt"/>
            </a:endParaRPr>
          </a:p>
        </p:txBody>
      </p:sp>
      <p:sp>
        <p:nvSpPr>
          <p:cNvPr id="3" name="Slide Number Placeholder 2"/>
          <p:cNvSpPr>
            <a:spLocks noGrp="1"/>
          </p:cNvSpPr>
          <p:nvPr>
            <p:ph type="sldNum" sz="quarter" idx="12"/>
          </p:nvPr>
        </p:nvSpPr>
        <p:spPr/>
        <p:txBody>
          <a:bodyPr/>
          <a:lstStyle/>
          <a:p>
            <a:fld id="{8C4589B6-10BC-4DC9-80B6-793338760E75}" type="slidenum">
              <a:rPr lang="en-US" smtClean="0"/>
              <a:t>10</a:t>
            </a:fld>
            <a:endParaRPr lang="en-US"/>
          </a:p>
        </p:txBody>
      </p:sp>
      <p:cxnSp>
        <p:nvCxnSpPr>
          <p:cNvPr id="5" name="Straight Connector 4"/>
          <p:cNvCxnSpPr/>
          <p:nvPr/>
        </p:nvCxnSpPr>
        <p:spPr>
          <a:xfrm>
            <a:off x="1981200" y="1219200"/>
            <a:ext cx="8229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C394F927-BDFF-9696-7EFC-86BA96A09C6C}"/>
              </a:ext>
            </a:extLst>
          </p:cNvPr>
          <p:cNvPicPr>
            <a:picLocks noGrp="1" noChangeAspect="1"/>
          </p:cNvPicPr>
          <p:nvPr>
            <p:ph idx="1"/>
          </p:nvPr>
        </p:nvPicPr>
        <p:blipFill>
          <a:blip r:embed="rId2"/>
          <a:stretch>
            <a:fillRect/>
          </a:stretch>
        </p:blipFill>
        <p:spPr>
          <a:xfrm>
            <a:off x="1828800" y="1357311"/>
            <a:ext cx="8534400" cy="5178427"/>
          </a:xfrm>
          <a:prstGeom prst="rect">
            <a:avLst/>
          </a:prstGeom>
        </p:spPr>
      </p:pic>
    </p:spTree>
    <p:extLst>
      <p:ext uri="{BB962C8B-B14F-4D97-AF65-F5344CB8AC3E}">
        <p14:creationId xmlns:p14="http://schemas.microsoft.com/office/powerpoint/2010/main" val="256759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2260"/>
            <a:ext cx="10515600" cy="1035051"/>
          </a:xfrm>
        </p:spPr>
        <p:txBody>
          <a:bodyPr>
            <a:normAutofit fontScale="90000"/>
          </a:bodyPr>
          <a:lstStyle/>
          <a:p>
            <a:pPr algn="ctr"/>
            <a:br>
              <a:rPr lang="en-US" sz="2400" b="1" dirty="0">
                <a:solidFill>
                  <a:prstClr val="black"/>
                </a:solidFill>
                <a:latin typeface="+mn-lt"/>
              </a:rPr>
            </a:br>
            <a:r>
              <a:rPr lang="en-US" sz="3100" b="1" dirty="0">
                <a:solidFill>
                  <a:srgbClr val="0000FF"/>
                </a:solidFill>
                <a:latin typeface="+mn-lt"/>
              </a:rPr>
              <a:t>TAX LEVY NEW GROWTH – FY2005 THRU FY2020 </a:t>
            </a:r>
            <a:br>
              <a:rPr lang="en-US" sz="3200" b="1" dirty="0">
                <a:solidFill>
                  <a:prstClr val="black"/>
                </a:solidFill>
                <a:latin typeface="+mn-lt"/>
              </a:rPr>
            </a:br>
            <a:endParaRPr lang="en-US" sz="3200" b="1" dirty="0">
              <a:latin typeface="+mn-lt"/>
            </a:endParaRPr>
          </a:p>
        </p:txBody>
      </p:sp>
      <p:sp>
        <p:nvSpPr>
          <p:cNvPr id="3" name="Slide Number Placeholder 2"/>
          <p:cNvSpPr>
            <a:spLocks noGrp="1"/>
          </p:cNvSpPr>
          <p:nvPr>
            <p:ph type="sldNum" sz="quarter" idx="12"/>
          </p:nvPr>
        </p:nvSpPr>
        <p:spPr/>
        <p:txBody>
          <a:bodyPr/>
          <a:lstStyle/>
          <a:p>
            <a:fld id="{8C4589B6-10BC-4DC9-80B6-793338760E75}" type="slidenum">
              <a:rPr lang="en-US" smtClean="0"/>
              <a:t>11</a:t>
            </a:fld>
            <a:endParaRPr lang="en-US"/>
          </a:p>
        </p:txBody>
      </p:sp>
      <p:cxnSp>
        <p:nvCxnSpPr>
          <p:cNvPr id="5" name="Straight Connector 4"/>
          <p:cNvCxnSpPr/>
          <p:nvPr/>
        </p:nvCxnSpPr>
        <p:spPr>
          <a:xfrm>
            <a:off x="1981200" y="1219200"/>
            <a:ext cx="8229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8" name="Content Placeholder 7">
            <a:extLst>
              <a:ext uri="{FF2B5EF4-FFF2-40B4-BE49-F238E27FC236}">
                <a16:creationId xmlns:a16="http://schemas.microsoft.com/office/drawing/2014/main" id="{F6C3EE80-8529-7CC0-65C6-BCCB9D97BADE}"/>
              </a:ext>
            </a:extLst>
          </p:cNvPr>
          <p:cNvPicPr>
            <a:picLocks noGrp="1" noChangeAspect="1"/>
          </p:cNvPicPr>
          <p:nvPr>
            <p:ph idx="1"/>
          </p:nvPr>
        </p:nvPicPr>
        <p:blipFill>
          <a:blip r:embed="rId2"/>
          <a:stretch>
            <a:fillRect/>
          </a:stretch>
        </p:blipFill>
        <p:spPr>
          <a:xfrm>
            <a:off x="1981200" y="1357310"/>
            <a:ext cx="8229600" cy="4967289"/>
          </a:xfrm>
          <a:prstGeom prst="rect">
            <a:avLst/>
          </a:prstGeom>
        </p:spPr>
      </p:pic>
    </p:spTree>
    <p:extLst>
      <p:ext uri="{BB962C8B-B14F-4D97-AF65-F5344CB8AC3E}">
        <p14:creationId xmlns:p14="http://schemas.microsoft.com/office/powerpoint/2010/main" val="4149114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1"/>
            <a:ext cx="10515600" cy="747710"/>
          </a:xfrm>
        </p:spPr>
        <p:txBody>
          <a:bodyPr>
            <a:normAutofit fontScale="90000"/>
          </a:bodyPr>
          <a:lstStyle/>
          <a:p>
            <a:pPr algn="ctr"/>
            <a:br>
              <a:rPr lang="en-US" sz="2400" b="1" dirty="0">
                <a:solidFill>
                  <a:prstClr val="black"/>
                </a:solidFill>
                <a:latin typeface="+mn-lt"/>
              </a:rPr>
            </a:br>
            <a:r>
              <a:rPr lang="en-US" sz="3100" b="1" dirty="0">
                <a:solidFill>
                  <a:srgbClr val="0000FF"/>
                </a:solidFill>
                <a:latin typeface="+mn-lt"/>
              </a:rPr>
              <a:t>TAX LEVY RENDERING</a:t>
            </a:r>
            <a:br>
              <a:rPr lang="en-US" sz="3200" b="1" dirty="0">
                <a:solidFill>
                  <a:prstClr val="black"/>
                </a:solidFill>
                <a:latin typeface="+mn-lt"/>
              </a:rPr>
            </a:br>
            <a:endParaRPr lang="en-US" sz="3200" b="1" dirty="0">
              <a:latin typeface="+mn-lt"/>
            </a:endParaRPr>
          </a:p>
        </p:txBody>
      </p:sp>
      <p:sp>
        <p:nvSpPr>
          <p:cNvPr id="3" name="Slide Number Placeholder 2"/>
          <p:cNvSpPr>
            <a:spLocks noGrp="1"/>
          </p:cNvSpPr>
          <p:nvPr>
            <p:ph type="sldNum" sz="quarter" idx="12"/>
          </p:nvPr>
        </p:nvSpPr>
        <p:spPr/>
        <p:txBody>
          <a:bodyPr/>
          <a:lstStyle/>
          <a:p>
            <a:fld id="{8C4589B6-10BC-4DC9-80B6-793338760E75}" type="slidenum">
              <a:rPr lang="en-US" smtClean="0"/>
              <a:t>12</a:t>
            </a:fld>
            <a:endParaRPr lang="en-US"/>
          </a:p>
        </p:txBody>
      </p:sp>
      <p:cxnSp>
        <p:nvCxnSpPr>
          <p:cNvPr id="5" name="Straight Connector 4"/>
          <p:cNvCxnSpPr>
            <a:cxnSpLocks/>
          </p:cNvCxnSpPr>
          <p:nvPr/>
        </p:nvCxnSpPr>
        <p:spPr>
          <a:xfrm>
            <a:off x="2667000" y="1219200"/>
            <a:ext cx="6248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18" name="Content Placeholder 17">
            <a:extLst>
              <a:ext uri="{FF2B5EF4-FFF2-40B4-BE49-F238E27FC236}">
                <a16:creationId xmlns:a16="http://schemas.microsoft.com/office/drawing/2014/main" id="{08945DED-4243-31E3-4C3B-F3E2A2CDC53C}"/>
              </a:ext>
            </a:extLst>
          </p:cNvPr>
          <p:cNvPicPr>
            <a:picLocks noGrp="1" noChangeAspect="1"/>
          </p:cNvPicPr>
          <p:nvPr>
            <p:ph idx="1"/>
          </p:nvPr>
        </p:nvPicPr>
        <p:blipFill>
          <a:blip r:embed="rId2"/>
          <a:stretch>
            <a:fillRect/>
          </a:stretch>
        </p:blipFill>
        <p:spPr>
          <a:xfrm>
            <a:off x="2667000" y="1357311"/>
            <a:ext cx="6248400" cy="5119686"/>
          </a:xfrm>
          <a:prstGeom prst="rect">
            <a:avLst/>
          </a:prstGeom>
        </p:spPr>
      </p:pic>
    </p:spTree>
    <p:extLst>
      <p:ext uri="{BB962C8B-B14F-4D97-AF65-F5344CB8AC3E}">
        <p14:creationId xmlns:p14="http://schemas.microsoft.com/office/powerpoint/2010/main" val="535787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04800"/>
            <a:ext cx="8229600" cy="598488"/>
          </a:xfrm>
        </p:spPr>
        <p:txBody>
          <a:bodyPr>
            <a:normAutofit fontScale="90000"/>
          </a:bodyPr>
          <a:lstStyle/>
          <a:p>
            <a:pPr algn="ctr"/>
            <a:br>
              <a:rPr lang="en-US" sz="2800" b="1" dirty="0">
                <a:solidFill>
                  <a:prstClr val="black"/>
                </a:solidFill>
                <a:latin typeface="+mn-lt"/>
              </a:rPr>
            </a:br>
            <a:br>
              <a:rPr lang="en-US" sz="2800" b="1" dirty="0">
                <a:solidFill>
                  <a:prstClr val="black"/>
                </a:solidFill>
                <a:latin typeface="+mn-lt"/>
              </a:rPr>
            </a:br>
            <a:r>
              <a:rPr lang="en-US" sz="4000" b="1" dirty="0">
                <a:solidFill>
                  <a:srgbClr val="0000FF"/>
                </a:solidFill>
                <a:latin typeface="+mn-lt"/>
              </a:rPr>
              <a:t>Converting Value to Tax</a:t>
            </a:r>
            <a:br>
              <a:rPr lang="en-US" sz="4000" b="1" dirty="0">
                <a:solidFill>
                  <a:prstClr val="black"/>
                </a:solidFill>
                <a:latin typeface="+mn-lt"/>
              </a:rPr>
            </a:br>
            <a:endParaRPr lang="en-US" sz="4000" b="1" dirty="0">
              <a:latin typeface="+mn-lt"/>
            </a:endParaRPr>
          </a:p>
        </p:txBody>
      </p:sp>
      <p:sp>
        <p:nvSpPr>
          <p:cNvPr id="3" name="Content Placeholder 2"/>
          <p:cNvSpPr>
            <a:spLocks noGrp="1"/>
          </p:cNvSpPr>
          <p:nvPr>
            <p:ph idx="1"/>
          </p:nvPr>
        </p:nvSpPr>
        <p:spPr>
          <a:xfrm>
            <a:off x="1066800" y="1382713"/>
            <a:ext cx="9906000" cy="4244973"/>
          </a:xfrm>
        </p:spPr>
        <p:style>
          <a:lnRef idx="2">
            <a:schemeClr val="dk1"/>
          </a:lnRef>
          <a:fillRef idx="1">
            <a:schemeClr val="lt1"/>
          </a:fillRef>
          <a:effectRef idx="0">
            <a:schemeClr val="dk1"/>
          </a:effectRef>
          <a:fontRef idx="minor">
            <a:schemeClr val="dk1"/>
          </a:fontRef>
        </p:style>
        <p:txBody>
          <a:bodyPr/>
          <a:lstStyle/>
          <a:p>
            <a:pPr marL="0" indent="0" algn="ctr">
              <a:spcBef>
                <a:spcPct val="0"/>
              </a:spcBef>
              <a:buNone/>
            </a:pPr>
            <a:r>
              <a:rPr lang="en-US" b="1" dirty="0">
                <a:solidFill>
                  <a:srgbClr val="CC3300"/>
                </a:solidFill>
                <a:sym typeface="Symbol"/>
              </a:rPr>
              <a:t></a:t>
            </a:r>
            <a:r>
              <a:rPr lang="en-US" b="1" dirty="0">
                <a:solidFill>
                  <a:srgbClr val="CC3300"/>
                </a:solidFill>
              </a:rPr>
              <a:t> Tax Rate Setting Process </a:t>
            </a:r>
            <a:r>
              <a:rPr lang="en-US" b="1" dirty="0">
                <a:solidFill>
                  <a:srgbClr val="CC3300"/>
                </a:solidFill>
                <a:sym typeface="Symbol"/>
              </a:rPr>
              <a:t></a:t>
            </a:r>
            <a:endParaRPr lang="en-US" b="1" dirty="0">
              <a:solidFill>
                <a:srgbClr val="CC3300"/>
              </a:solidFill>
            </a:endParaRPr>
          </a:p>
          <a:p>
            <a:pPr lvl="0" eaLnBrk="1" hangingPunct="1">
              <a:buFont typeface="Wingdings" panose="05000000000000000000" pitchFamily="2" charset="2"/>
              <a:buChar char="§"/>
            </a:pPr>
            <a:r>
              <a:rPr lang="en-US" sz="2500" dirty="0"/>
              <a:t>Work throughout the fiscal year to adjust and refine personal &amp; real property values.</a:t>
            </a:r>
          </a:p>
          <a:p>
            <a:pPr lvl="0" eaLnBrk="1" hangingPunct="1">
              <a:buFont typeface="Wingdings" panose="05000000000000000000" pitchFamily="2" charset="2"/>
              <a:buChar char="§"/>
            </a:pPr>
            <a:r>
              <a:rPr lang="en-US" sz="2500" dirty="0"/>
              <a:t>Submit and receive approvals from DOR, Division of Local Services (value and new growth).</a:t>
            </a:r>
          </a:p>
          <a:p>
            <a:pPr lvl="0" eaLnBrk="1" hangingPunct="1">
              <a:buFont typeface="Wingdings" panose="05000000000000000000" pitchFamily="2" charset="2"/>
              <a:buChar char="§"/>
            </a:pPr>
            <a:r>
              <a:rPr lang="en-US" sz="2500" dirty="0"/>
              <a:t>Along with Finance Director, Accountant, and Treasurer/Tax Collector, complete state recap documents.</a:t>
            </a:r>
          </a:p>
          <a:p>
            <a:pPr lvl="0" eaLnBrk="1" hangingPunct="1">
              <a:buFont typeface="Wingdings" panose="05000000000000000000" pitchFamily="2" charset="2"/>
              <a:buChar char="§"/>
            </a:pPr>
            <a:r>
              <a:rPr lang="en-US" sz="2500" dirty="0"/>
              <a:t>Hold hearing (Tonight:11/18/2025), local officials choose tax burdens for taxpayers.</a:t>
            </a:r>
          </a:p>
          <a:p>
            <a:pPr lvl="0" eaLnBrk="1" hangingPunct="1">
              <a:buFont typeface="Wingdings" panose="05000000000000000000" pitchFamily="2" charset="2"/>
              <a:buChar char="§"/>
            </a:pPr>
            <a:r>
              <a:rPr lang="en-US" sz="2500" dirty="0"/>
              <a:t>Submit Select Board choices to state for tax rate approval.</a:t>
            </a:r>
          </a:p>
        </p:txBody>
      </p:sp>
      <p:sp>
        <p:nvSpPr>
          <p:cNvPr id="8" name="Slide Number Placeholder 7"/>
          <p:cNvSpPr>
            <a:spLocks noGrp="1"/>
          </p:cNvSpPr>
          <p:nvPr>
            <p:ph type="sldNum" sz="quarter" idx="12"/>
          </p:nvPr>
        </p:nvSpPr>
        <p:spPr/>
        <p:txBody>
          <a:bodyPr/>
          <a:lstStyle/>
          <a:p>
            <a:fld id="{8C4589B6-10BC-4DC9-80B6-793338760E75}" type="slidenum">
              <a:rPr lang="en-US" smtClean="0"/>
              <a:t>13</a:t>
            </a:fld>
            <a:endParaRPr lang="en-US"/>
          </a:p>
        </p:txBody>
      </p:sp>
      <p:cxnSp>
        <p:nvCxnSpPr>
          <p:cNvPr id="7" name="Straight Connector 6"/>
          <p:cNvCxnSpPr/>
          <p:nvPr/>
        </p:nvCxnSpPr>
        <p:spPr>
          <a:xfrm>
            <a:off x="2362201" y="1143000"/>
            <a:ext cx="742167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908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1"/>
            <a:ext cx="10515600" cy="990600"/>
          </a:xfrm>
        </p:spPr>
        <p:txBody>
          <a:bodyPr/>
          <a:lstStyle/>
          <a:p>
            <a:pPr algn="ctr"/>
            <a:r>
              <a:rPr lang="en-US" sz="3600" b="1" dirty="0">
                <a:solidFill>
                  <a:srgbClr val="0000FF"/>
                </a:solidFill>
                <a:latin typeface="+mn-lt"/>
              </a:rPr>
              <a:t>Development of Tax Rate</a:t>
            </a:r>
            <a:endParaRPr lang="en-US" sz="4800" b="1" dirty="0">
              <a:solidFill>
                <a:srgbClr val="0000FF"/>
              </a:solidFill>
              <a:latin typeface="+mn-lt"/>
            </a:endParaRPr>
          </a:p>
        </p:txBody>
      </p:sp>
      <p:sp>
        <p:nvSpPr>
          <p:cNvPr id="3" name="Content Placeholder 2"/>
          <p:cNvSpPr>
            <a:spLocks noGrp="1"/>
          </p:cNvSpPr>
          <p:nvPr>
            <p:ph idx="1"/>
          </p:nvPr>
        </p:nvSpPr>
        <p:spPr>
          <a:xfrm>
            <a:off x="1524000" y="1524000"/>
            <a:ext cx="9144000" cy="4269191"/>
          </a:xfrm>
        </p:spPr>
        <p:style>
          <a:lnRef idx="2">
            <a:schemeClr val="dk1"/>
          </a:lnRef>
          <a:fillRef idx="1">
            <a:schemeClr val="lt1"/>
          </a:fillRef>
          <a:effectRef idx="0">
            <a:schemeClr val="dk1"/>
          </a:effectRef>
          <a:fontRef idx="minor">
            <a:schemeClr val="dk1"/>
          </a:fontRef>
        </p:style>
        <p:txBody>
          <a:bodyPr>
            <a:normAutofit/>
          </a:bodyPr>
          <a:lstStyle/>
          <a:p>
            <a:pPr marL="0" indent="0" algn="ctr">
              <a:spcBef>
                <a:spcPct val="0"/>
              </a:spcBef>
              <a:buNone/>
            </a:pPr>
            <a:r>
              <a:rPr lang="en-US" sz="3600" b="1" u="sng" dirty="0">
                <a:solidFill>
                  <a:srgbClr val="FF0000"/>
                </a:solidFill>
                <a:latin typeface="Calibri" panose="020F0502020204030204" pitchFamily="34" charset="0"/>
              </a:rPr>
              <a:t>STEP 1:</a:t>
            </a:r>
          </a:p>
          <a:p>
            <a:pPr marL="0" indent="0" algn="ctr">
              <a:buNone/>
            </a:pPr>
            <a:r>
              <a:rPr lang="en-US" sz="3800" b="1" dirty="0"/>
              <a:t>Establish Property Values</a:t>
            </a:r>
          </a:p>
          <a:p>
            <a:pPr marL="0" indent="0">
              <a:buNone/>
            </a:pPr>
            <a:endParaRPr lang="en-US" sz="1200" dirty="0"/>
          </a:p>
          <a:p>
            <a:pPr>
              <a:buFont typeface="Arial" panose="020B0604020202020204" pitchFamily="34" charset="0"/>
              <a:buChar char="•"/>
            </a:pPr>
            <a:r>
              <a:rPr lang="en-US" dirty="0"/>
              <a:t>Residential/Open Space 		6,870,532,231 </a:t>
            </a:r>
            <a:r>
              <a:rPr lang="en-US" sz="2000" dirty="0"/>
              <a:t>(90.44%)</a:t>
            </a:r>
            <a:endParaRPr lang="en-US" dirty="0"/>
          </a:p>
          <a:p>
            <a:pPr>
              <a:buFont typeface="Arial" panose="020B0604020202020204" pitchFamily="34" charset="0"/>
              <a:buChar char="•"/>
            </a:pPr>
            <a:r>
              <a:rPr lang="en-US" dirty="0"/>
              <a:t>Comm/Ind/Per Property		   </a:t>
            </a:r>
            <a:r>
              <a:rPr lang="en-US" u="sng" dirty="0"/>
              <a:t>726,390,706  </a:t>
            </a:r>
            <a:r>
              <a:rPr lang="en-US" sz="2000" u="sng" dirty="0"/>
              <a:t>(9.56%)</a:t>
            </a:r>
            <a:endParaRPr lang="en-US" u="sng" dirty="0"/>
          </a:p>
          <a:p>
            <a:pPr marL="0" indent="0">
              <a:buNone/>
            </a:pPr>
            <a:r>
              <a:rPr lang="en-US" sz="3600" b="1" dirty="0"/>
              <a:t>TOTAL TAXABLE VALUE	   7,596,922,937</a:t>
            </a:r>
          </a:p>
          <a:p>
            <a:pPr marL="457200" lvl="1" indent="0">
              <a:buNone/>
            </a:pPr>
            <a:endParaRPr lang="en-US" sz="3200" b="1" dirty="0"/>
          </a:p>
          <a:p>
            <a:pPr marL="457200" lvl="1" indent="0" algn="ctr">
              <a:buNone/>
            </a:pPr>
            <a:r>
              <a:rPr lang="en-US" sz="2300" dirty="0"/>
              <a:t>(</a:t>
            </a:r>
            <a:r>
              <a:rPr lang="en-US" sz="2300" u="sng" dirty="0"/>
              <a:t>Exempt</a:t>
            </a:r>
            <a:r>
              <a:rPr lang="en-US" sz="2300" dirty="0"/>
              <a:t> real property value is 474,784,200)</a:t>
            </a:r>
          </a:p>
        </p:txBody>
      </p:sp>
      <p:sp>
        <p:nvSpPr>
          <p:cNvPr id="6" name="Slide Number Placeholder 5"/>
          <p:cNvSpPr>
            <a:spLocks noGrp="1"/>
          </p:cNvSpPr>
          <p:nvPr>
            <p:ph type="sldNum" sz="quarter" idx="12"/>
          </p:nvPr>
        </p:nvSpPr>
        <p:spPr/>
        <p:txBody>
          <a:bodyPr/>
          <a:lstStyle/>
          <a:p>
            <a:fld id="{8C4589B6-10BC-4DC9-80B6-793338760E75}" type="slidenum">
              <a:rPr lang="en-US" smtClean="0"/>
              <a:t>14</a:t>
            </a:fld>
            <a:endParaRPr lang="en-US"/>
          </a:p>
        </p:txBody>
      </p:sp>
      <p:cxnSp>
        <p:nvCxnSpPr>
          <p:cNvPr id="5" name="Straight Connector 4"/>
          <p:cNvCxnSpPr/>
          <p:nvPr/>
        </p:nvCxnSpPr>
        <p:spPr>
          <a:xfrm>
            <a:off x="1905000" y="1219200"/>
            <a:ext cx="8229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895600" y="4876800"/>
            <a:ext cx="6096000" cy="0"/>
          </a:xfrm>
          <a:prstGeom prst="line">
            <a:avLst/>
          </a:prstGeom>
          <a:ln w="28575">
            <a:solidFill>
              <a:srgbClr val="C0000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131009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10515600" cy="858077"/>
          </a:xfrm>
        </p:spPr>
        <p:txBody>
          <a:bodyPr/>
          <a:lstStyle/>
          <a:p>
            <a:pPr algn="ctr"/>
            <a:r>
              <a:rPr lang="en-US" sz="3600" b="1" dirty="0">
                <a:solidFill>
                  <a:srgbClr val="0000FF"/>
                </a:solidFill>
                <a:latin typeface="+mn-lt"/>
              </a:rPr>
              <a:t>Development of Tax Rate</a:t>
            </a:r>
            <a:endParaRPr lang="en-US" sz="4800" b="1" dirty="0">
              <a:solidFill>
                <a:srgbClr val="0000FF"/>
              </a:solidFill>
              <a:latin typeface="+mn-lt"/>
            </a:endParaRPr>
          </a:p>
        </p:txBody>
      </p:sp>
      <p:sp>
        <p:nvSpPr>
          <p:cNvPr id="3" name="Content Placeholder 2"/>
          <p:cNvSpPr>
            <a:spLocks noGrp="1"/>
          </p:cNvSpPr>
          <p:nvPr>
            <p:ph idx="1"/>
          </p:nvPr>
        </p:nvSpPr>
        <p:spPr>
          <a:xfrm>
            <a:off x="1447800" y="1295400"/>
            <a:ext cx="9220200" cy="4458527"/>
          </a:xfrm>
        </p:spPr>
        <p:style>
          <a:lnRef idx="2">
            <a:schemeClr val="dk1"/>
          </a:lnRef>
          <a:fillRef idx="1">
            <a:schemeClr val="lt1"/>
          </a:fillRef>
          <a:effectRef idx="0">
            <a:schemeClr val="dk1"/>
          </a:effectRef>
          <a:fontRef idx="minor">
            <a:schemeClr val="dk1"/>
          </a:fontRef>
        </p:style>
        <p:txBody>
          <a:bodyPr>
            <a:normAutofit lnSpcReduction="10000"/>
          </a:bodyPr>
          <a:lstStyle/>
          <a:p>
            <a:pPr marL="0" indent="0" algn="ctr">
              <a:spcBef>
                <a:spcPct val="0"/>
              </a:spcBef>
              <a:buNone/>
            </a:pPr>
            <a:r>
              <a:rPr lang="en-US" sz="3100" b="1" u="sng" dirty="0">
                <a:solidFill>
                  <a:srgbClr val="FF0000"/>
                </a:solidFill>
                <a:latin typeface="Calibri" panose="020F0502020204030204" pitchFamily="34" charset="0"/>
              </a:rPr>
              <a:t>STEP 2:</a:t>
            </a:r>
          </a:p>
          <a:p>
            <a:pPr marL="0" indent="0" algn="ctr">
              <a:spcBef>
                <a:spcPct val="0"/>
              </a:spcBef>
              <a:buNone/>
            </a:pPr>
            <a:r>
              <a:rPr lang="en-US" sz="2800" b="1" u="sng" dirty="0">
                <a:solidFill>
                  <a:schemeClr val="tx1"/>
                </a:solidFill>
                <a:latin typeface="Calibri" panose="020F0502020204030204" pitchFamily="34" charset="0"/>
              </a:rPr>
              <a:t>Determine Single Tax Rate for All Property Classes</a:t>
            </a:r>
          </a:p>
          <a:p>
            <a:pPr>
              <a:buFont typeface="Wingdings" panose="05000000000000000000" pitchFamily="2" charset="2"/>
              <a:buChar char="§"/>
            </a:pPr>
            <a:r>
              <a:rPr lang="en-US" sz="2200" dirty="0"/>
              <a:t>Residential/Open Space	6,870,532,231</a:t>
            </a:r>
          </a:p>
          <a:p>
            <a:pPr>
              <a:buFont typeface="Wingdings" panose="05000000000000000000" pitchFamily="2" charset="2"/>
              <a:buChar char="§"/>
            </a:pPr>
            <a:r>
              <a:rPr lang="en-US" sz="2200" dirty="0"/>
              <a:t>Comm/Ind/</a:t>
            </a:r>
            <a:r>
              <a:rPr lang="en-US" sz="2200" dirty="0" err="1"/>
              <a:t>PersProp</a:t>
            </a:r>
            <a:r>
              <a:rPr lang="en-US" sz="2200" dirty="0"/>
              <a:t>		   726,390,706</a:t>
            </a:r>
            <a:endParaRPr lang="en-US" sz="2200" u="sng" dirty="0"/>
          </a:p>
          <a:p>
            <a:pPr>
              <a:buFont typeface="Wingdings" panose="05000000000000000000" pitchFamily="2" charset="2"/>
              <a:buChar char="§"/>
            </a:pPr>
            <a:r>
              <a:rPr lang="en-US" sz="2200" dirty="0"/>
              <a:t>TOTAL TAXABLE VALUE             7,596,922,937</a:t>
            </a:r>
            <a:endParaRPr lang="en-US" sz="2200" b="1" dirty="0"/>
          </a:p>
          <a:p>
            <a:pPr marL="457200" lvl="1" indent="0" algn="ctr">
              <a:buNone/>
            </a:pPr>
            <a:endParaRPr lang="en-US" sz="2400" b="1" dirty="0">
              <a:solidFill>
                <a:srgbClr val="0070C0"/>
              </a:solidFill>
            </a:endParaRPr>
          </a:p>
          <a:p>
            <a:pPr marL="457200" lvl="1" indent="0" algn="ctr">
              <a:buNone/>
            </a:pPr>
            <a:r>
              <a:rPr lang="en-US" sz="2400" b="1" dirty="0">
                <a:solidFill>
                  <a:srgbClr val="0070C0"/>
                </a:solidFill>
              </a:rPr>
              <a:t>Tax Levy divided by Total Taxable Value </a:t>
            </a:r>
            <a:endParaRPr lang="en-US" sz="2400" b="1" dirty="0">
              <a:solidFill>
                <a:srgbClr val="C00000"/>
              </a:solidFill>
            </a:endParaRPr>
          </a:p>
          <a:p>
            <a:pPr marL="0" indent="0" algn="ctr">
              <a:buNone/>
            </a:pPr>
            <a:r>
              <a:rPr lang="en-US" sz="2400" dirty="0"/>
              <a:t>	</a:t>
            </a:r>
            <a:r>
              <a:rPr lang="en-US" sz="2400" b="1" dirty="0"/>
              <a:t>$99,595,659/</a:t>
            </a:r>
            <a:r>
              <a:rPr lang="en-US" sz="2400" dirty="0"/>
              <a:t> </a:t>
            </a:r>
            <a:r>
              <a:rPr lang="en-US" sz="2400" b="1" dirty="0"/>
              <a:t>7,596,922,937 = 0.01311</a:t>
            </a:r>
          </a:p>
          <a:p>
            <a:pPr marL="0" indent="0" algn="ctr">
              <a:buNone/>
            </a:pPr>
            <a:r>
              <a:rPr lang="en-US" sz="2200" b="1" i="1" u="sng" dirty="0">
                <a:solidFill>
                  <a:srgbClr val="C00000"/>
                </a:solidFill>
              </a:rPr>
              <a:t>OR</a:t>
            </a:r>
          </a:p>
          <a:p>
            <a:pPr marL="0" indent="0" algn="ctr">
              <a:buNone/>
            </a:pPr>
            <a:r>
              <a:rPr lang="en-US" sz="2400" b="1" dirty="0"/>
              <a:t>$13.11/1000 value</a:t>
            </a:r>
          </a:p>
          <a:p>
            <a:pPr marL="0" indent="0" algn="ctr">
              <a:buNone/>
            </a:pPr>
            <a:r>
              <a:rPr lang="en-US" sz="2300" b="1" dirty="0">
                <a:solidFill>
                  <a:srgbClr val="00B050"/>
                </a:solidFill>
              </a:rPr>
              <a:t>Average Single Family Value 852,100. RE Tax amount would be $11,171.</a:t>
            </a:r>
          </a:p>
          <a:p>
            <a:pPr marL="0" indent="0" algn="ctr">
              <a:buNone/>
            </a:pPr>
            <a:endParaRPr lang="en-US" sz="2800" b="1" dirty="0"/>
          </a:p>
        </p:txBody>
      </p:sp>
      <p:sp>
        <p:nvSpPr>
          <p:cNvPr id="8" name="Slide Number Placeholder 7"/>
          <p:cNvSpPr>
            <a:spLocks noGrp="1"/>
          </p:cNvSpPr>
          <p:nvPr>
            <p:ph type="sldNum" sz="quarter" idx="12"/>
          </p:nvPr>
        </p:nvSpPr>
        <p:spPr/>
        <p:txBody>
          <a:bodyPr/>
          <a:lstStyle/>
          <a:p>
            <a:fld id="{8C4589B6-10BC-4DC9-80B6-793338760E75}" type="slidenum">
              <a:rPr lang="en-US" smtClean="0"/>
              <a:t>15</a:t>
            </a:fld>
            <a:endParaRPr lang="en-US"/>
          </a:p>
        </p:txBody>
      </p:sp>
      <p:cxnSp>
        <p:nvCxnSpPr>
          <p:cNvPr id="5" name="Straight Connector 4"/>
          <p:cNvCxnSpPr/>
          <p:nvPr/>
        </p:nvCxnSpPr>
        <p:spPr>
          <a:xfrm>
            <a:off x="2343150" y="3429000"/>
            <a:ext cx="76962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981200" y="1066800"/>
            <a:ext cx="8229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026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10820400" cy="1295400"/>
          </a:xfrm>
        </p:spPr>
        <p:txBody>
          <a:bodyPr>
            <a:normAutofit/>
          </a:bodyPr>
          <a:lstStyle/>
          <a:p>
            <a:pPr algn="ctr"/>
            <a:r>
              <a:rPr lang="en-US" sz="2500" b="1" u="sng" dirty="0">
                <a:solidFill>
                  <a:srgbClr val="0000FF"/>
                </a:solidFill>
                <a:latin typeface="+mn-lt"/>
              </a:rPr>
              <a:t>Various values with Single Tax Rate showing RE tax and CPA</a:t>
            </a:r>
            <a:endParaRPr lang="en-US" sz="2500" b="1" i="1" dirty="0">
              <a:solidFill>
                <a:srgbClr val="0000FF"/>
              </a:solidFill>
              <a:latin typeface="+mn-lt"/>
            </a:endParaRPr>
          </a:p>
        </p:txBody>
      </p:sp>
      <p:sp>
        <p:nvSpPr>
          <p:cNvPr id="6" name="Slide Number Placeholder 5"/>
          <p:cNvSpPr>
            <a:spLocks noGrp="1"/>
          </p:cNvSpPr>
          <p:nvPr>
            <p:ph type="sldNum" sz="quarter" idx="12"/>
          </p:nvPr>
        </p:nvSpPr>
        <p:spPr/>
        <p:txBody>
          <a:bodyPr/>
          <a:lstStyle/>
          <a:p>
            <a:fld id="{8C4589B6-10BC-4DC9-80B6-793338760E75}" type="slidenum">
              <a:rPr lang="en-US" smtClean="0"/>
              <a:t>16</a:t>
            </a:fld>
            <a:endParaRPr lang="en-US"/>
          </a:p>
        </p:txBody>
      </p:sp>
      <p:cxnSp>
        <p:nvCxnSpPr>
          <p:cNvPr id="5" name="Straight Connector 4"/>
          <p:cNvCxnSpPr/>
          <p:nvPr/>
        </p:nvCxnSpPr>
        <p:spPr>
          <a:xfrm>
            <a:off x="2057399" y="1371600"/>
            <a:ext cx="8229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24BA507A-5739-1333-97D6-24A852703F89}"/>
              </a:ext>
            </a:extLst>
          </p:cNvPr>
          <p:cNvPicPr>
            <a:picLocks noChangeAspect="1"/>
          </p:cNvPicPr>
          <p:nvPr/>
        </p:nvPicPr>
        <p:blipFill>
          <a:blip r:embed="rId2"/>
          <a:stretch>
            <a:fillRect/>
          </a:stretch>
        </p:blipFill>
        <p:spPr>
          <a:xfrm>
            <a:off x="2057399" y="1447801"/>
            <a:ext cx="8305801" cy="4908547"/>
          </a:xfrm>
          <a:prstGeom prst="rect">
            <a:avLst/>
          </a:prstGeom>
        </p:spPr>
      </p:pic>
    </p:spTree>
    <p:extLst>
      <p:ext uri="{BB962C8B-B14F-4D97-AF65-F5344CB8AC3E}">
        <p14:creationId xmlns:p14="http://schemas.microsoft.com/office/powerpoint/2010/main" val="3376415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11049000" cy="914400"/>
          </a:xfrm>
        </p:spPr>
        <p:txBody>
          <a:bodyPr>
            <a:normAutofit/>
          </a:bodyPr>
          <a:lstStyle/>
          <a:p>
            <a:pPr algn="ctr"/>
            <a:r>
              <a:rPr lang="en-US" sz="2500" b="1" u="sng" dirty="0">
                <a:solidFill>
                  <a:srgbClr val="0000FF"/>
                </a:solidFill>
                <a:latin typeface="+mn-lt"/>
              </a:rPr>
              <a:t>SINGLE FAMILY: </a:t>
            </a:r>
            <a:r>
              <a:rPr lang="en-US" sz="2500" b="1" dirty="0">
                <a:solidFill>
                  <a:srgbClr val="0000FF"/>
                </a:solidFill>
                <a:latin typeface="+mn-lt"/>
              </a:rPr>
              <a:t> </a:t>
            </a:r>
            <a:r>
              <a:rPr lang="en-US" sz="2500" b="1" i="1" dirty="0">
                <a:solidFill>
                  <a:srgbClr val="0000FF"/>
                </a:solidFill>
                <a:latin typeface="+mn-lt"/>
              </a:rPr>
              <a:t>Value, Tax bill, and Percentage increases </a:t>
            </a:r>
            <a:br>
              <a:rPr lang="en-US" sz="2500" b="1" i="1" dirty="0">
                <a:solidFill>
                  <a:srgbClr val="0000FF"/>
                </a:solidFill>
                <a:latin typeface="+mn-lt"/>
              </a:rPr>
            </a:br>
            <a:r>
              <a:rPr lang="en-US" sz="2500" b="1" i="1" dirty="0">
                <a:solidFill>
                  <a:srgbClr val="0000FF"/>
                </a:solidFill>
                <a:latin typeface="+mn-lt"/>
              </a:rPr>
              <a:t>from previous year</a:t>
            </a:r>
          </a:p>
        </p:txBody>
      </p:sp>
      <p:sp>
        <p:nvSpPr>
          <p:cNvPr id="6" name="Slide Number Placeholder 5"/>
          <p:cNvSpPr>
            <a:spLocks noGrp="1"/>
          </p:cNvSpPr>
          <p:nvPr>
            <p:ph type="sldNum" sz="quarter" idx="12"/>
          </p:nvPr>
        </p:nvSpPr>
        <p:spPr/>
        <p:txBody>
          <a:bodyPr/>
          <a:lstStyle/>
          <a:p>
            <a:fld id="{8C4589B6-10BC-4DC9-80B6-793338760E75}" type="slidenum">
              <a:rPr lang="en-US" smtClean="0"/>
              <a:t>17</a:t>
            </a:fld>
            <a:endParaRPr lang="en-US"/>
          </a:p>
        </p:txBody>
      </p:sp>
      <p:cxnSp>
        <p:nvCxnSpPr>
          <p:cNvPr id="5" name="Straight Connector 4"/>
          <p:cNvCxnSpPr/>
          <p:nvPr/>
        </p:nvCxnSpPr>
        <p:spPr>
          <a:xfrm>
            <a:off x="2057399" y="1371600"/>
            <a:ext cx="8229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9E9786CA-78E6-A86F-CDD6-20617E5B16D6}"/>
              </a:ext>
            </a:extLst>
          </p:cNvPr>
          <p:cNvPicPr>
            <a:picLocks noChangeAspect="1"/>
          </p:cNvPicPr>
          <p:nvPr/>
        </p:nvPicPr>
        <p:blipFill>
          <a:blip r:embed="rId2"/>
          <a:stretch>
            <a:fillRect/>
          </a:stretch>
        </p:blipFill>
        <p:spPr>
          <a:xfrm>
            <a:off x="2128837" y="1524001"/>
            <a:ext cx="7934325" cy="4679945"/>
          </a:xfrm>
          <a:prstGeom prst="rect">
            <a:avLst/>
          </a:prstGeom>
        </p:spPr>
      </p:pic>
    </p:spTree>
    <p:extLst>
      <p:ext uri="{BB962C8B-B14F-4D97-AF65-F5344CB8AC3E}">
        <p14:creationId xmlns:p14="http://schemas.microsoft.com/office/powerpoint/2010/main" val="4164807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10515600" cy="930275"/>
          </a:xfrm>
        </p:spPr>
        <p:txBody>
          <a:bodyPr/>
          <a:lstStyle/>
          <a:p>
            <a:pPr algn="ctr"/>
            <a:r>
              <a:rPr lang="en-US" sz="3600" b="1" dirty="0">
                <a:solidFill>
                  <a:srgbClr val="0000FF"/>
                </a:solidFill>
                <a:latin typeface="+mn-lt"/>
              </a:rPr>
              <a:t>Development of Tax Rate</a:t>
            </a:r>
            <a:endParaRPr lang="en-US" sz="4800" b="1" dirty="0">
              <a:solidFill>
                <a:srgbClr val="0000FF"/>
              </a:solidFill>
              <a:latin typeface="+mn-lt"/>
            </a:endParaRPr>
          </a:p>
        </p:txBody>
      </p:sp>
      <p:sp>
        <p:nvSpPr>
          <p:cNvPr id="3" name="Content Placeholder 2"/>
          <p:cNvSpPr>
            <a:spLocks noGrp="1"/>
          </p:cNvSpPr>
          <p:nvPr>
            <p:ph idx="1"/>
          </p:nvPr>
        </p:nvSpPr>
        <p:spPr>
          <a:xfrm>
            <a:off x="914400" y="1371600"/>
            <a:ext cx="10287000" cy="4572000"/>
          </a:xfrm>
        </p:spPr>
        <p:style>
          <a:lnRef idx="2">
            <a:schemeClr val="dk1"/>
          </a:lnRef>
          <a:fillRef idx="1">
            <a:schemeClr val="lt1"/>
          </a:fillRef>
          <a:effectRef idx="0">
            <a:schemeClr val="dk1"/>
          </a:effectRef>
          <a:fontRef idx="minor">
            <a:schemeClr val="dk1"/>
          </a:fontRef>
        </p:style>
        <p:txBody>
          <a:bodyPr/>
          <a:lstStyle/>
          <a:p>
            <a:pPr marL="0" indent="0" algn="ctr">
              <a:spcBef>
                <a:spcPct val="0"/>
              </a:spcBef>
              <a:buNone/>
            </a:pPr>
            <a:r>
              <a:rPr lang="en-US" sz="3100" b="1" u="sng" dirty="0">
                <a:solidFill>
                  <a:srgbClr val="FF0000"/>
                </a:solidFill>
                <a:latin typeface="Calibri" panose="020F0502020204030204" pitchFamily="34" charset="0"/>
              </a:rPr>
              <a:t>STEP 3:</a:t>
            </a:r>
          </a:p>
          <a:p>
            <a:pPr marL="0" indent="0" algn="ctr">
              <a:spcBef>
                <a:spcPct val="0"/>
              </a:spcBef>
              <a:buNone/>
            </a:pPr>
            <a:r>
              <a:rPr lang="en-US" sz="2800" b="1" u="sng" dirty="0">
                <a:solidFill>
                  <a:schemeClr val="tx1"/>
                </a:solidFill>
                <a:latin typeface="Calibri" panose="020F0502020204030204" pitchFamily="34" charset="0"/>
              </a:rPr>
              <a:t>Determine Split Tax Rate for Property Classes</a:t>
            </a:r>
          </a:p>
          <a:p>
            <a:pPr marL="0" indent="0" algn="ctr">
              <a:spcBef>
                <a:spcPct val="0"/>
              </a:spcBef>
              <a:buNone/>
            </a:pPr>
            <a:endParaRPr lang="en-US" sz="1600" b="1" u="sng" dirty="0">
              <a:solidFill>
                <a:schemeClr val="tx1"/>
              </a:solidFill>
              <a:latin typeface="Calibri" panose="020F0502020204030204" pitchFamily="34" charset="0"/>
            </a:endParaRPr>
          </a:p>
          <a:p>
            <a:pPr lvl="0" eaLnBrk="1" hangingPunct="1">
              <a:lnSpc>
                <a:spcPct val="100000"/>
              </a:lnSpc>
              <a:spcBef>
                <a:spcPts val="1200"/>
              </a:spcBef>
              <a:buFont typeface="Wingdings" panose="05000000000000000000" pitchFamily="2" charset="2"/>
              <a:buChar char="§"/>
            </a:pPr>
            <a:r>
              <a:rPr lang="en-US" dirty="0">
                <a:solidFill>
                  <a:schemeClr val="tx1"/>
                </a:solidFill>
                <a:latin typeface="Calibri" panose="020F0502020204030204" pitchFamily="34" charset="0"/>
              </a:rPr>
              <a:t>A </a:t>
            </a:r>
            <a:r>
              <a:rPr lang="en-US" i="1" u="sng" dirty="0">
                <a:solidFill>
                  <a:schemeClr val="tx1"/>
                </a:solidFill>
                <a:latin typeface="Calibri" panose="020F0502020204030204" pitchFamily="34" charset="0"/>
              </a:rPr>
              <a:t>residential factor </a:t>
            </a:r>
            <a:r>
              <a:rPr lang="en-US" dirty="0">
                <a:solidFill>
                  <a:schemeClr val="tx1"/>
                </a:solidFill>
                <a:latin typeface="Calibri" panose="020F0502020204030204" pitchFamily="34" charset="0"/>
              </a:rPr>
              <a:t>of less than 1, reduces the share of the tax levy paid by the Residential &amp; Open Space classes and increases the share paid by the Commercial and Industrial properties and Personal Property businesses.</a:t>
            </a:r>
          </a:p>
          <a:p>
            <a:pPr lvl="0" eaLnBrk="1" hangingPunct="1">
              <a:lnSpc>
                <a:spcPct val="100000"/>
              </a:lnSpc>
              <a:spcBef>
                <a:spcPts val="1200"/>
              </a:spcBef>
              <a:buFont typeface="Wingdings" panose="05000000000000000000" pitchFamily="2" charset="2"/>
              <a:buChar char="§"/>
            </a:pPr>
            <a:r>
              <a:rPr lang="en-US" dirty="0">
                <a:solidFill>
                  <a:schemeClr val="tx1"/>
                </a:solidFill>
                <a:latin typeface="Calibri" panose="020F0502020204030204" pitchFamily="34" charset="0"/>
              </a:rPr>
              <a:t>CIP taxpayers cannot pay more than 150% of full fair cash value; RO must pay at least 65% of FFCV. </a:t>
            </a:r>
            <a:r>
              <a:rPr lang="en-US" sz="2000" dirty="0">
                <a:solidFill>
                  <a:schemeClr val="tx1"/>
                </a:solidFill>
                <a:latin typeface="Calibri" panose="020F0502020204030204" pitchFamily="34" charset="0"/>
              </a:rPr>
              <a:t>(*Per Chapter 200, max CIP shift can be 175%, if applicable per calculation)</a:t>
            </a:r>
            <a:endParaRPr lang="en-US" dirty="0">
              <a:solidFill>
                <a:schemeClr val="tx1"/>
              </a:solidFill>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8C4589B6-10BC-4DC9-80B6-793338760E75}" type="slidenum">
              <a:rPr lang="en-US" smtClean="0"/>
              <a:t>18</a:t>
            </a:fld>
            <a:endParaRPr lang="en-US"/>
          </a:p>
        </p:txBody>
      </p:sp>
      <p:cxnSp>
        <p:nvCxnSpPr>
          <p:cNvPr id="6" name="Straight Connector 5"/>
          <p:cNvCxnSpPr/>
          <p:nvPr/>
        </p:nvCxnSpPr>
        <p:spPr>
          <a:xfrm>
            <a:off x="2057400" y="1143000"/>
            <a:ext cx="8229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6047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1"/>
            <a:ext cx="10515600" cy="882649"/>
          </a:xfrm>
        </p:spPr>
        <p:txBody>
          <a:bodyPr/>
          <a:lstStyle/>
          <a:p>
            <a:pPr algn="ctr"/>
            <a:r>
              <a:rPr lang="en-US" sz="3600" b="1" dirty="0">
                <a:solidFill>
                  <a:srgbClr val="0000FF"/>
                </a:solidFill>
                <a:latin typeface="+mn-lt"/>
              </a:rPr>
              <a:t>Development of Tax Rate</a:t>
            </a:r>
            <a:endParaRPr lang="en-US" sz="4800" b="1" dirty="0">
              <a:solidFill>
                <a:srgbClr val="0000FF"/>
              </a:solidFill>
              <a:latin typeface="+mn-lt"/>
            </a:endParaRPr>
          </a:p>
        </p:txBody>
      </p:sp>
      <p:sp>
        <p:nvSpPr>
          <p:cNvPr id="3" name="Content Placeholder 2"/>
          <p:cNvSpPr>
            <a:spLocks noGrp="1"/>
          </p:cNvSpPr>
          <p:nvPr>
            <p:ph idx="1"/>
          </p:nvPr>
        </p:nvSpPr>
        <p:spPr>
          <a:xfrm>
            <a:off x="838200" y="1371600"/>
            <a:ext cx="10591800" cy="4572000"/>
          </a:xfrm>
        </p:spPr>
        <p:style>
          <a:lnRef idx="2">
            <a:schemeClr val="dk1"/>
          </a:lnRef>
          <a:fillRef idx="1">
            <a:schemeClr val="lt1"/>
          </a:fillRef>
          <a:effectRef idx="0">
            <a:schemeClr val="dk1"/>
          </a:effectRef>
          <a:fontRef idx="minor">
            <a:schemeClr val="dk1"/>
          </a:fontRef>
        </p:style>
        <p:txBody>
          <a:bodyPr>
            <a:normAutofit/>
          </a:bodyPr>
          <a:lstStyle/>
          <a:p>
            <a:pPr marL="0" indent="0" algn="ctr">
              <a:spcBef>
                <a:spcPct val="0"/>
              </a:spcBef>
              <a:buNone/>
            </a:pPr>
            <a:r>
              <a:rPr lang="en-US" sz="3100" b="1" u="sng" dirty="0">
                <a:solidFill>
                  <a:srgbClr val="FF0000"/>
                </a:solidFill>
                <a:latin typeface="Calibri" panose="020F0502020204030204" pitchFamily="34" charset="0"/>
              </a:rPr>
              <a:t>STEP 4:</a:t>
            </a:r>
          </a:p>
          <a:p>
            <a:pPr marL="0" indent="0" algn="ctr">
              <a:spcBef>
                <a:spcPct val="0"/>
              </a:spcBef>
              <a:buNone/>
            </a:pPr>
            <a:r>
              <a:rPr lang="en-US" sz="2800" b="1" u="sng" dirty="0">
                <a:solidFill>
                  <a:schemeClr val="tx1"/>
                </a:solidFill>
                <a:latin typeface="Calibri" panose="020F0502020204030204" pitchFamily="34" charset="0"/>
              </a:rPr>
              <a:t>Determine Split Tax Rate for Property Classes</a:t>
            </a:r>
          </a:p>
          <a:p>
            <a:pPr marL="0" indent="0">
              <a:lnSpc>
                <a:spcPct val="100000"/>
              </a:lnSpc>
              <a:spcBef>
                <a:spcPct val="0"/>
              </a:spcBef>
              <a:buNone/>
            </a:pPr>
            <a:endParaRPr lang="en-US" sz="1600" dirty="0">
              <a:solidFill>
                <a:schemeClr val="tx1"/>
              </a:solidFill>
              <a:latin typeface="Calibri" panose="020F0502020204030204" pitchFamily="34" charset="0"/>
            </a:endParaRPr>
          </a:p>
          <a:p>
            <a:pPr lvl="0" eaLnBrk="1" hangingPunct="1">
              <a:lnSpc>
                <a:spcPct val="100000"/>
              </a:lnSpc>
              <a:spcBef>
                <a:spcPct val="0"/>
              </a:spcBef>
              <a:buFont typeface="Wingdings" panose="05000000000000000000" pitchFamily="2" charset="2"/>
              <a:buChar char="§"/>
            </a:pPr>
            <a:r>
              <a:rPr lang="en-US" sz="2400" b="1" i="1" u="sng" dirty="0">
                <a:solidFill>
                  <a:srgbClr val="CC3300"/>
                </a:solidFill>
                <a:latin typeface="Calibri" panose="020F0502020204030204" pitchFamily="34" charset="0"/>
              </a:rPr>
              <a:t>FY2025 (last year)</a:t>
            </a:r>
            <a:r>
              <a:rPr lang="en-US" sz="2400" i="1" dirty="0">
                <a:solidFill>
                  <a:srgbClr val="CC3300"/>
                </a:solidFill>
                <a:latin typeface="Calibri" panose="020F0502020204030204" pitchFamily="34" charset="0"/>
              </a:rPr>
              <a:t> Chosen Residential Factor  1.00 </a:t>
            </a:r>
            <a:r>
              <a:rPr lang="en-US" sz="1300" i="1" dirty="0">
                <a:solidFill>
                  <a:srgbClr val="CC3300"/>
                </a:solidFill>
                <a:latin typeface="Calibri" panose="020F0502020204030204" pitchFamily="34" charset="0"/>
              </a:rPr>
              <a:t>/ CIP shift 1.0</a:t>
            </a:r>
          </a:p>
          <a:p>
            <a:pPr marL="0" indent="0">
              <a:lnSpc>
                <a:spcPct val="100000"/>
              </a:lnSpc>
              <a:spcBef>
                <a:spcPct val="0"/>
              </a:spcBef>
              <a:buNone/>
            </a:pPr>
            <a:endParaRPr lang="en-US" sz="1300" i="1" dirty="0">
              <a:solidFill>
                <a:srgbClr val="C00000"/>
              </a:solidFill>
              <a:latin typeface="Calibri" panose="020F0502020204030204" pitchFamily="34" charset="0"/>
            </a:endParaRPr>
          </a:p>
          <a:p>
            <a:pPr lvl="1">
              <a:lnSpc>
                <a:spcPct val="100000"/>
              </a:lnSpc>
              <a:spcBef>
                <a:spcPct val="0"/>
              </a:spcBef>
              <a:buFont typeface="Wingdings" panose="05000000000000000000" pitchFamily="2" charset="2"/>
              <a:buChar char="§"/>
            </a:pPr>
            <a:r>
              <a:rPr lang="en-US" sz="1800" dirty="0">
                <a:solidFill>
                  <a:schemeClr val="tx1"/>
                </a:solidFill>
                <a:latin typeface="Calibri" panose="020F0502020204030204" pitchFamily="34" charset="0"/>
              </a:rPr>
              <a:t>Natural Full value shares:			</a:t>
            </a:r>
            <a:r>
              <a:rPr lang="en-US" sz="1800" dirty="0">
                <a:solidFill>
                  <a:srgbClr val="FF0000"/>
                </a:solidFill>
                <a:latin typeface="Calibri" panose="020F0502020204030204" pitchFamily="34" charset="0"/>
              </a:rPr>
              <a:t>RES 0.90361	CIP 0.09640</a:t>
            </a:r>
          </a:p>
          <a:p>
            <a:pPr lvl="1">
              <a:lnSpc>
                <a:spcPct val="100000"/>
              </a:lnSpc>
              <a:spcBef>
                <a:spcPct val="0"/>
              </a:spcBef>
              <a:buFont typeface="Wingdings" panose="05000000000000000000" pitchFamily="2" charset="2"/>
              <a:buChar char="§"/>
            </a:pPr>
            <a:r>
              <a:rPr lang="en-US" sz="1800" b="1" i="1" u="sng" dirty="0">
                <a:solidFill>
                  <a:srgbClr val="0099FF"/>
                </a:solidFill>
                <a:latin typeface="Calibri" panose="020F0502020204030204" pitchFamily="34" charset="0"/>
              </a:rPr>
              <a:t>TAX RATE					RES 0.01347	CIP 0.01347</a:t>
            </a:r>
          </a:p>
          <a:p>
            <a:pPr marL="0" indent="0" algn="ctr">
              <a:buNone/>
            </a:pPr>
            <a:endParaRPr lang="en-US" sz="1600" b="1" dirty="0"/>
          </a:p>
          <a:p>
            <a:pPr lvl="0" eaLnBrk="1" hangingPunct="1">
              <a:lnSpc>
                <a:spcPct val="100000"/>
              </a:lnSpc>
              <a:spcBef>
                <a:spcPct val="0"/>
              </a:spcBef>
              <a:buFont typeface="Wingdings" panose="05000000000000000000" pitchFamily="2" charset="2"/>
              <a:buChar char="§"/>
            </a:pPr>
            <a:endParaRPr lang="en-US" sz="2400" b="1" i="1" u="sng" dirty="0">
              <a:solidFill>
                <a:srgbClr val="C00000"/>
              </a:solidFill>
              <a:latin typeface="Calibri" panose="020F0502020204030204" pitchFamily="34" charset="0"/>
            </a:endParaRPr>
          </a:p>
          <a:p>
            <a:pPr lvl="0" eaLnBrk="1" hangingPunct="1">
              <a:lnSpc>
                <a:spcPct val="100000"/>
              </a:lnSpc>
              <a:spcBef>
                <a:spcPct val="0"/>
              </a:spcBef>
              <a:buFont typeface="Wingdings" panose="05000000000000000000" pitchFamily="2" charset="2"/>
              <a:buChar char="§"/>
            </a:pPr>
            <a:r>
              <a:rPr lang="en-US" sz="2400" b="1" i="1" u="sng" dirty="0">
                <a:solidFill>
                  <a:srgbClr val="000000"/>
                </a:solidFill>
                <a:latin typeface="Calibri" panose="020F0502020204030204" pitchFamily="34" charset="0"/>
              </a:rPr>
              <a:t>FY2026</a:t>
            </a:r>
            <a:r>
              <a:rPr lang="en-US" sz="2400" i="1" dirty="0">
                <a:solidFill>
                  <a:srgbClr val="000000"/>
                </a:solidFill>
                <a:latin typeface="Calibri" panose="020F0502020204030204" pitchFamily="34" charset="0"/>
              </a:rPr>
              <a:t> - Example of tax rate shift/ split tax rates, in 10% increments </a:t>
            </a:r>
            <a:r>
              <a:rPr lang="en-US" sz="2000" i="1" dirty="0">
                <a:solidFill>
                  <a:srgbClr val="000000"/>
                </a:solidFill>
                <a:latin typeface="Calibri" panose="020F0502020204030204" pitchFamily="34" charset="0"/>
              </a:rPr>
              <a:t>(next)</a:t>
            </a:r>
            <a:endParaRPr lang="en-US" sz="1200" i="1" dirty="0">
              <a:solidFill>
                <a:srgbClr val="000000"/>
              </a:solidFill>
              <a:latin typeface="Calibri" panose="020F0502020204030204" pitchFamily="34" charset="0"/>
            </a:endParaRPr>
          </a:p>
          <a:p>
            <a:pPr marL="0" indent="0">
              <a:lnSpc>
                <a:spcPct val="100000"/>
              </a:lnSpc>
              <a:spcBef>
                <a:spcPct val="0"/>
              </a:spcBef>
              <a:buNone/>
            </a:pPr>
            <a:endParaRPr lang="en-US" sz="1300" i="1" dirty="0">
              <a:solidFill>
                <a:srgbClr val="C00000"/>
              </a:solidFill>
              <a:latin typeface="Calibri" panose="020F0502020204030204" pitchFamily="34" charset="0"/>
            </a:endParaRPr>
          </a:p>
          <a:p>
            <a:pPr marL="0" indent="0" algn="ctr">
              <a:buNone/>
            </a:pPr>
            <a:endParaRPr lang="en-US" sz="1600" b="1" dirty="0"/>
          </a:p>
        </p:txBody>
      </p:sp>
      <p:sp>
        <p:nvSpPr>
          <p:cNvPr id="4" name="Slide Number Placeholder 3"/>
          <p:cNvSpPr>
            <a:spLocks noGrp="1"/>
          </p:cNvSpPr>
          <p:nvPr>
            <p:ph type="sldNum" sz="quarter" idx="12"/>
          </p:nvPr>
        </p:nvSpPr>
        <p:spPr/>
        <p:txBody>
          <a:bodyPr/>
          <a:lstStyle/>
          <a:p>
            <a:fld id="{8C4589B6-10BC-4DC9-80B6-793338760E75}" type="slidenum">
              <a:rPr lang="en-US" smtClean="0"/>
              <a:t>19</a:t>
            </a:fld>
            <a:endParaRPr lang="en-US"/>
          </a:p>
        </p:txBody>
      </p:sp>
      <p:cxnSp>
        <p:nvCxnSpPr>
          <p:cNvPr id="6" name="Straight Connector 5"/>
          <p:cNvCxnSpPr/>
          <p:nvPr/>
        </p:nvCxnSpPr>
        <p:spPr>
          <a:xfrm>
            <a:off x="2057400" y="1219200"/>
            <a:ext cx="8229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362200" y="3962400"/>
            <a:ext cx="7269271"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25479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65129"/>
            <a:ext cx="7886700" cy="930272"/>
          </a:xfrm>
        </p:spPr>
        <p:txBody>
          <a:bodyPr/>
          <a:lstStyle/>
          <a:p>
            <a:pPr algn="ctr"/>
            <a:r>
              <a:rPr lang="en-US" b="1" dirty="0">
                <a:solidFill>
                  <a:srgbClr val="0000FF"/>
                </a:solidFill>
                <a:latin typeface="+mn-lt"/>
              </a:rPr>
              <a:t>FY2026 – Certification Tax Year</a:t>
            </a:r>
          </a:p>
        </p:txBody>
      </p:sp>
      <p:sp>
        <p:nvSpPr>
          <p:cNvPr id="3" name="Content Placeholder 2"/>
          <p:cNvSpPr>
            <a:spLocks noGrp="1"/>
          </p:cNvSpPr>
          <p:nvPr>
            <p:ph idx="1"/>
          </p:nvPr>
        </p:nvSpPr>
        <p:spPr>
          <a:xfrm>
            <a:off x="990600" y="1447801"/>
            <a:ext cx="10134600" cy="4495800"/>
          </a:xfrm>
        </p:spPr>
        <p:txBody>
          <a:bodyPr anchor="ctr">
            <a:normAutofit/>
          </a:bodyPr>
          <a:lstStyle/>
          <a:p>
            <a:pPr marL="0" indent="0" algn="ctr">
              <a:buNone/>
            </a:pPr>
            <a:r>
              <a:rPr lang="en-US" sz="2700" u="sng" dirty="0">
                <a:solidFill>
                  <a:srgbClr val="02298A"/>
                </a:solidFill>
              </a:rPr>
              <a:t>Value Assessment date is </a:t>
            </a:r>
            <a:r>
              <a:rPr lang="en-US" sz="2700" i="1" u="sng" dirty="0">
                <a:solidFill>
                  <a:srgbClr val="02298A"/>
                </a:solidFill>
              </a:rPr>
              <a:t>January 1, 2025 for FY2026</a:t>
            </a:r>
          </a:p>
          <a:p>
            <a:pPr>
              <a:buNone/>
            </a:pPr>
            <a:endParaRPr lang="en-US" sz="1200" dirty="0"/>
          </a:p>
          <a:p>
            <a:pPr marL="0" indent="0" algn="ctr">
              <a:buNone/>
            </a:pPr>
            <a:r>
              <a:rPr lang="en-US" sz="2800" dirty="0"/>
              <a:t>All values are analyzed by reviewing  the following:</a:t>
            </a:r>
          </a:p>
          <a:p>
            <a:pPr lvl="1">
              <a:spcBef>
                <a:spcPts val="1800"/>
              </a:spcBef>
              <a:buFont typeface="Wingdings" panose="05000000000000000000" pitchFamily="2" charset="2"/>
              <a:buChar char="§"/>
            </a:pPr>
            <a:r>
              <a:rPr lang="en-US" sz="2000" b="1" dirty="0"/>
              <a:t>RESIDENTIAL VALUES</a:t>
            </a:r>
            <a:r>
              <a:rPr lang="en-US" sz="2000" dirty="0"/>
              <a:t> -  Real estate sales from </a:t>
            </a:r>
            <a:r>
              <a:rPr lang="en-US" sz="2000" i="1" u="sng" dirty="0"/>
              <a:t>Calendar Year 2024</a:t>
            </a:r>
            <a:r>
              <a:rPr lang="en-US" sz="2000" dirty="0"/>
              <a:t>, and if necessary,  a portion of </a:t>
            </a:r>
            <a:r>
              <a:rPr lang="en-US" sz="2000" i="1" u="sng" dirty="0"/>
              <a:t>Calendar Year 2025. </a:t>
            </a:r>
            <a:endParaRPr lang="en-US" sz="2000" dirty="0"/>
          </a:p>
          <a:p>
            <a:pPr lvl="1">
              <a:spcBef>
                <a:spcPts val="1800"/>
              </a:spcBef>
              <a:buFont typeface="Wingdings" panose="05000000000000000000" pitchFamily="2" charset="2"/>
              <a:buChar char="§"/>
            </a:pPr>
            <a:r>
              <a:rPr lang="en-US" sz="2000" b="1" dirty="0"/>
              <a:t>COMMERCIAL &amp; INDUSTRIAL VALUES</a:t>
            </a:r>
            <a:r>
              <a:rPr lang="en-US" sz="2000" dirty="0"/>
              <a:t> – Written returns of information (Income and Expense requests) for real property, from </a:t>
            </a:r>
            <a:r>
              <a:rPr lang="en-US" sz="2000" i="1" u="sng" dirty="0"/>
              <a:t>Calendar Year 2024</a:t>
            </a:r>
            <a:r>
              <a:rPr lang="en-US" sz="2000" dirty="0"/>
              <a:t> property income and expenses.</a:t>
            </a:r>
          </a:p>
          <a:p>
            <a:pPr lvl="1">
              <a:spcBef>
                <a:spcPts val="1800"/>
              </a:spcBef>
              <a:buFont typeface="Wingdings" panose="05000000000000000000" pitchFamily="2" charset="2"/>
              <a:buChar char="§"/>
            </a:pPr>
            <a:r>
              <a:rPr lang="en-US" sz="2000" b="1" dirty="0"/>
              <a:t>PERSONAL PROPERTY VALUES </a:t>
            </a:r>
            <a:r>
              <a:rPr lang="en-US" sz="2000" dirty="0"/>
              <a:t>– Cost tables and use of written returns of information (Forms of List) on business assets  from </a:t>
            </a:r>
            <a:r>
              <a:rPr lang="en-US" sz="2000" i="1" u="sng" dirty="0"/>
              <a:t>Calendar Year 2024</a:t>
            </a:r>
            <a:r>
              <a:rPr lang="en-US" sz="2000" dirty="0"/>
              <a:t>.</a:t>
            </a:r>
            <a:endParaRPr lang="en-US" sz="1200" dirty="0"/>
          </a:p>
        </p:txBody>
      </p:sp>
      <p:sp>
        <p:nvSpPr>
          <p:cNvPr id="7" name="Slide Number Placeholder 6"/>
          <p:cNvSpPr>
            <a:spLocks noGrp="1"/>
          </p:cNvSpPr>
          <p:nvPr>
            <p:ph type="sldNum" sz="quarter" idx="12"/>
          </p:nvPr>
        </p:nvSpPr>
        <p:spPr/>
        <p:txBody>
          <a:bodyPr/>
          <a:lstStyle/>
          <a:p>
            <a:fld id="{8C4589B6-10BC-4DC9-80B6-793338760E75}" type="slidenum">
              <a:rPr lang="en-US" smtClean="0"/>
              <a:t>2</a:t>
            </a:fld>
            <a:endParaRPr lang="en-US"/>
          </a:p>
        </p:txBody>
      </p:sp>
      <p:cxnSp>
        <p:nvCxnSpPr>
          <p:cNvPr id="5" name="Straight Connector 4"/>
          <p:cNvCxnSpPr/>
          <p:nvPr/>
        </p:nvCxnSpPr>
        <p:spPr>
          <a:xfrm>
            <a:off x="2362201" y="1371600"/>
            <a:ext cx="742167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5670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10515600" cy="762001"/>
          </a:xfrm>
        </p:spPr>
        <p:txBody>
          <a:bodyPr/>
          <a:lstStyle/>
          <a:p>
            <a:pPr algn="ctr"/>
            <a:r>
              <a:rPr lang="en-US" sz="3600" b="1" dirty="0">
                <a:solidFill>
                  <a:srgbClr val="0000FF"/>
                </a:solidFill>
                <a:latin typeface="+mn-lt"/>
              </a:rPr>
              <a:t>Development of Tax Rate(s)</a:t>
            </a:r>
            <a:endParaRPr lang="en-US" sz="4800" b="1" dirty="0">
              <a:solidFill>
                <a:srgbClr val="0000FF"/>
              </a:solidFill>
              <a:latin typeface="+mn-lt"/>
            </a:endParaRPr>
          </a:p>
        </p:txBody>
      </p:sp>
      <p:sp>
        <p:nvSpPr>
          <p:cNvPr id="3" name="Content Placeholder 2"/>
          <p:cNvSpPr>
            <a:spLocks noGrp="1"/>
          </p:cNvSpPr>
          <p:nvPr>
            <p:ph idx="1"/>
          </p:nvPr>
        </p:nvSpPr>
        <p:spPr>
          <a:xfrm>
            <a:off x="814647" y="1143000"/>
            <a:ext cx="10820400" cy="5029200"/>
          </a:xfrm>
        </p:spPr>
        <p:style>
          <a:lnRef idx="2">
            <a:schemeClr val="dk1"/>
          </a:lnRef>
          <a:fillRef idx="1">
            <a:schemeClr val="lt1"/>
          </a:fillRef>
          <a:effectRef idx="0">
            <a:schemeClr val="dk1"/>
          </a:effectRef>
          <a:fontRef idx="minor">
            <a:schemeClr val="dk1"/>
          </a:fontRef>
        </p:style>
        <p:txBody>
          <a:bodyPr>
            <a:normAutofit/>
          </a:bodyPr>
          <a:lstStyle/>
          <a:p>
            <a:pPr marL="0" indent="0" algn="ctr">
              <a:spcBef>
                <a:spcPct val="0"/>
              </a:spcBef>
              <a:buNone/>
            </a:pPr>
            <a:r>
              <a:rPr lang="en-US" sz="3100" b="1" u="sng" dirty="0">
                <a:solidFill>
                  <a:srgbClr val="FF0000"/>
                </a:solidFill>
                <a:latin typeface="Calibri" panose="020F0502020204030204" pitchFamily="34" charset="0"/>
              </a:rPr>
              <a:t>STEP 5:</a:t>
            </a:r>
          </a:p>
          <a:p>
            <a:pPr marL="0" indent="0" algn="ctr">
              <a:spcBef>
                <a:spcPct val="0"/>
              </a:spcBef>
              <a:buNone/>
            </a:pPr>
            <a:r>
              <a:rPr lang="en-US" sz="2800" b="1" u="sng" dirty="0">
                <a:solidFill>
                  <a:schemeClr val="tx1"/>
                </a:solidFill>
                <a:latin typeface="Calibri" panose="020F0502020204030204" pitchFamily="34" charset="0"/>
              </a:rPr>
              <a:t>Determine Split Tax Rate for Property Classes (2 tax rates)</a:t>
            </a:r>
          </a:p>
          <a:p>
            <a:pPr marL="0" indent="0" algn="ctr">
              <a:spcBef>
                <a:spcPct val="0"/>
              </a:spcBef>
              <a:buNone/>
            </a:pPr>
            <a:endParaRPr lang="en-US" sz="2800" b="1" u="sng" dirty="0">
              <a:solidFill>
                <a:schemeClr val="tx1"/>
              </a:solidFill>
              <a:latin typeface="Calibri" panose="020F0502020204030204" pitchFamily="34" charset="0"/>
            </a:endParaRPr>
          </a:p>
          <a:p>
            <a:pPr marL="0" indent="0" algn="ctr">
              <a:spcBef>
                <a:spcPct val="0"/>
              </a:spcBef>
              <a:buNone/>
            </a:pPr>
            <a:endParaRPr lang="en-US" sz="2800" b="1" u="sng" dirty="0">
              <a:solidFill>
                <a:schemeClr val="tx1"/>
              </a:solidFill>
              <a:latin typeface="Calibri" panose="020F0502020204030204" pitchFamily="34" charset="0"/>
            </a:endParaRPr>
          </a:p>
          <a:p>
            <a:pPr marL="0" indent="0" algn="ctr">
              <a:spcBef>
                <a:spcPct val="0"/>
              </a:spcBef>
              <a:buNone/>
            </a:pPr>
            <a:endParaRPr lang="en-US" sz="2800" b="1" u="sng" dirty="0">
              <a:solidFill>
                <a:schemeClr val="tx1"/>
              </a:solidFill>
              <a:latin typeface="Calibri" panose="020F0502020204030204" pitchFamily="34" charset="0"/>
            </a:endParaRPr>
          </a:p>
          <a:p>
            <a:pPr marL="0" indent="0" algn="ctr">
              <a:spcBef>
                <a:spcPct val="0"/>
              </a:spcBef>
              <a:buNone/>
            </a:pPr>
            <a:endParaRPr lang="en-US" sz="2800" b="1" u="sng" dirty="0">
              <a:solidFill>
                <a:schemeClr val="tx1"/>
              </a:solidFill>
              <a:latin typeface="Calibri" panose="020F0502020204030204" pitchFamily="34" charset="0"/>
            </a:endParaRPr>
          </a:p>
          <a:p>
            <a:pPr marL="0" indent="0" algn="ctr">
              <a:spcBef>
                <a:spcPct val="0"/>
              </a:spcBef>
              <a:buNone/>
            </a:pPr>
            <a:endParaRPr lang="en-US" sz="2000" b="1" i="1" dirty="0">
              <a:solidFill>
                <a:schemeClr val="tx1"/>
              </a:solidFill>
              <a:latin typeface="Calibri" panose="020F0502020204030204" pitchFamily="34" charset="0"/>
            </a:endParaRPr>
          </a:p>
          <a:p>
            <a:pPr marL="0" indent="0">
              <a:spcBef>
                <a:spcPct val="0"/>
              </a:spcBef>
              <a:buNone/>
            </a:pPr>
            <a:endParaRPr lang="en-US" sz="1400" b="1" i="1" dirty="0">
              <a:solidFill>
                <a:schemeClr val="tx1"/>
              </a:solidFill>
              <a:latin typeface="Calibri" panose="020F0502020204030204" pitchFamily="34" charset="0"/>
            </a:endParaRPr>
          </a:p>
          <a:p>
            <a:pPr marL="0" indent="0">
              <a:spcBef>
                <a:spcPct val="0"/>
              </a:spcBef>
              <a:buNone/>
            </a:pPr>
            <a:endParaRPr lang="en-US" sz="1400" b="1" i="1" dirty="0">
              <a:solidFill>
                <a:schemeClr val="tx1"/>
              </a:solidFill>
              <a:latin typeface="Calibri" panose="020F0502020204030204" pitchFamily="34" charset="0"/>
            </a:endParaRPr>
          </a:p>
          <a:p>
            <a:pPr marL="0" indent="0">
              <a:spcBef>
                <a:spcPct val="0"/>
              </a:spcBef>
              <a:buNone/>
            </a:pPr>
            <a:endParaRPr lang="en-US" sz="1400" b="1" i="1" dirty="0">
              <a:solidFill>
                <a:schemeClr val="tx1"/>
              </a:solidFill>
              <a:latin typeface="Calibri" panose="020F0502020204030204" pitchFamily="34" charset="0"/>
            </a:endParaRPr>
          </a:p>
          <a:p>
            <a:pPr marL="0" indent="0">
              <a:spcBef>
                <a:spcPct val="0"/>
              </a:spcBef>
              <a:buNone/>
            </a:pPr>
            <a:endParaRPr lang="en-US" sz="1400" b="1" i="1" dirty="0">
              <a:solidFill>
                <a:schemeClr val="tx1"/>
              </a:solidFill>
              <a:latin typeface="Calibri" panose="020F0502020204030204" pitchFamily="34" charset="0"/>
            </a:endParaRPr>
          </a:p>
          <a:p>
            <a:pPr marL="0" indent="0">
              <a:spcBef>
                <a:spcPct val="0"/>
              </a:spcBef>
              <a:buNone/>
            </a:pPr>
            <a:endParaRPr lang="en-US" sz="1800" b="1" i="1" dirty="0">
              <a:solidFill>
                <a:schemeClr val="tx1"/>
              </a:solidFill>
              <a:latin typeface="Calibri" panose="020F0502020204030204" pitchFamily="34" charset="0"/>
            </a:endParaRPr>
          </a:p>
          <a:p>
            <a:pPr marL="0" indent="0">
              <a:spcBef>
                <a:spcPct val="0"/>
              </a:spcBef>
              <a:buNone/>
            </a:pPr>
            <a:endParaRPr lang="en-US" sz="1800" b="1" i="1" dirty="0">
              <a:solidFill>
                <a:schemeClr val="tx1"/>
              </a:solidFill>
              <a:latin typeface="Calibri" panose="020F0502020204030204" pitchFamily="34" charset="0"/>
            </a:endParaRPr>
          </a:p>
          <a:p>
            <a:pPr marL="0" indent="0">
              <a:spcBef>
                <a:spcPct val="0"/>
              </a:spcBef>
              <a:buNone/>
            </a:pPr>
            <a:endParaRPr lang="en-US" sz="1800" b="1" i="1" dirty="0">
              <a:solidFill>
                <a:schemeClr val="tx1"/>
              </a:solidFill>
              <a:latin typeface="Calibri" panose="020F0502020204030204" pitchFamily="34" charset="0"/>
            </a:endParaRPr>
          </a:p>
          <a:p>
            <a:pPr marL="0" indent="0">
              <a:spcBef>
                <a:spcPct val="0"/>
              </a:spcBef>
              <a:buNone/>
            </a:pPr>
            <a:endParaRPr lang="en-US" sz="1800" b="1" i="1" dirty="0">
              <a:solidFill>
                <a:schemeClr val="tx1"/>
              </a:solidFill>
              <a:latin typeface="Calibri" panose="020F0502020204030204" pitchFamily="34" charset="0"/>
            </a:endParaRPr>
          </a:p>
          <a:p>
            <a:pPr marL="0" indent="0">
              <a:spcBef>
                <a:spcPct val="0"/>
              </a:spcBef>
              <a:buNone/>
            </a:pPr>
            <a:r>
              <a:rPr lang="en-US" sz="1800" b="1" i="1" dirty="0">
                <a:solidFill>
                  <a:schemeClr val="tx1"/>
                </a:solidFill>
                <a:latin typeface="Calibri" panose="020F0502020204030204" pitchFamily="34" charset="0"/>
              </a:rPr>
              <a:t>*All tax rates will change if the open space discount or the residential exemption or the small commercial exemption are chosen.</a:t>
            </a:r>
          </a:p>
        </p:txBody>
      </p:sp>
      <p:sp>
        <p:nvSpPr>
          <p:cNvPr id="4" name="Slide Number Placeholder 3"/>
          <p:cNvSpPr>
            <a:spLocks noGrp="1"/>
          </p:cNvSpPr>
          <p:nvPr>
            <p:ph type="sldNum" sz="quarter" idx="12"/>
          </p:nvPr>
        </p:nvSpPr>
        <p:spPr/>
        <p:txBody>
          <a:bodyPr/>
          <a:lstStyle/>
          <a:p>
            <a:fld id="{8C4589B6-10BC-4DC9-80B6-793338760E75}" type="slidenum">
              <a:rPr lang="en-US" smtClean="0"/>
              <a:t>20</a:t>
            </a:fld>
            <a:endParaRPr lang="en-US"/>
          </a:p>
        </p:txBody>
      </p:sp>
      <p:cxnSp>
        <p:nvCxnSpPr>
          <p:cNvPr id="6" name="Straight Connector 5"/>
          <p:cNvCxnSpPr/>
          <p:nvPr/>
        </p:nvCxnSpPr>
        <p:spPr>
          <a:xfrm>
            <a:off x="2133600" y="990600"/>
            <a:ext cx="8229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D8D2B247-7A6A-5507-1288-417B7DFC9AB7}"/>
              </a:ext>
            </a:extLst>
          </p:cNvPr>
          <p:cNvPicPr>
            <a:picLocks noChangeAspect="1"/>
          </p:cNvPicPr>
          <p:nvPr/>
        </p:nvPicPr>
        <p:blipFill>
          <a:blip r:embed="rId3"/>
          <a:stretch>
            <a:fillRect/>
          </a:stretch>
        </p:blipFill>
        <p:spPr>
          <a:xfrm>
            <a:off x="1752600" y="2057400"/>
            <a:ext cx="8991600" cy="3200400"/>
          </a:xfrm>
          <a:prstGeom prst="rect">
            <a:avLst/>
          </a:prstGeom>
        </p:spPr>
      </p:pic>
    </p:spTree>
    <p:extLst>
      <p:ext uri="{BB962C8B-B14F-4D97-AF65-F5344CB8AC3E}">
        <p14:creationId xmlns:p14="http://schemas.microsoft.com/office/powerpoint/2010/main" val="36192564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63550"/>
            <a:ext cx="10515600" cy="1082675"/>
          </a:xfrm>
        </p:spPr>
        <p:txBody>
          <a:bodyPr>
            <a:noAutofit/>
          </a:bodyPr>
          <a:lstStyle/>
          <a:p>
            <a:pPr algn="ctr"/>
            <a:r>
              <a:rPr lang="en-US" sz="3000" b="1" u="sng" dirty="0">
                <a:solidFill>
                  <a:srgbClr val="FF0000"/>
                </a:solidFill>
                <a:latin typeface="Calibri" panose="020F0502020204030204" pitchFamily="34" charset="0"/>
              </a:rPr>
              <a:t>STEP 6 :</a:t>
            </a:r>
            <a:br>
              <a:rPr lang="en-US" sz="3000" b="1" u="sng" dirty="0">
                <a:solidFill>
                  <a:srgbClr val="FF0000"/>
                </a:solidFill>
                <a:latin typeface="Calibri" panose="020F0502020204030204" pitchFamily="34" charset="0"/>
              </a:rPr>
            </a:br>
            <a:r>
              <a:rPr lang="en-US" sz="2800" b="1" dirty="0">
                <a:latin typeface="Calibri" panose="020F0502020204030204" pitchFamily="34" charset="0"/>
              </a:rPr>
              <a:t>Choose </a:t>
            </a:r>
            <a:r>
              <a:rPr lang="en-US" sz="2800" b="1" i="1" dirty="0">
                <a:latin typeface="Calibri" panose="020F0502020204030204" pitchFamily="34" charset="0"/>
              </a:rPr>
              <a:t>Residential Factor/CIP Shift </a:t>
            </a:r>
            <a:br>
              <a:rPr lang="en-US" sz="2800" b="1" i="1" dirty="0">
                <a:latin typeface="Calibri" panose="020F0502020204030204" pitchFamily="34" charset="0"/>
              </a:rPr>
            </a:br>
            <a:r>
              <a:rPr lang="en-US" sz="2800" b="1" dirty="0">
                <a:latin typeface="Calibri" panose="020F0502020204030204" pitchFamily="34" charset="0"/>
              </a:rPr>
              <a:t>To determine tax share burden for property classes.</a:t>
            </a:r>
            <a:br>
              <a:rPr lang="en-US" sz="2800" b="1" dirty="0">
                <a:latin typeface="Calibri" panose="020F0502020204030204" pitchFamily="34" charset="0"/>
              </a:rPr>
            </a:br>
            <a:endParaRPr lang="en-US" sz="2800" b="1" dirty="0">
              <a:solidFill>
                <a:srgbClr val="0000FF"/>
              </a:solidFill>
              <a:latin typeface="+mn-lt"/>
            </a:endParaRPr>
          </a:p>
        </p:txBody>
      </p:sp>
      <p:sp>
        <p:nvSpPr>
          <p:cNvPr id="3" name="Content Placeholder 2"/>
          <p:cNvSpPr>
            <a:spLocks noGrp="1"/>
          </p:cNvSpPr>
          <p:nvPr>
            <p:ph idx="1"/>
          </p:nvPr>
        </p:nvSpPr>
        <p:spPr>
          <a:xfrm>
            <a:off x="1140903" y="1542730"/>
            <a:ext cx="10210800" cy="4191000"/>
          </a:xfrm>
        </p:spPr>
        <p:txBody>
          <a:bodyPr>
            <a:normAutofit lnSpcReduction="10000"/>
          </a:bodyPr>
          <a:lstStyle/>
          <a:p>
            <a:pPr marL="0" indent="0">
              <a:buNone/>
            </a:pPr>
            <a:r>
              <a:rPr lang="en-US" sz="2400" b="1" i="1" dirty="0">
                <a:solidFill>
                  <a:srgbClr val="0000FF"/>
                </a:solidFill>
              </a:rPr>
              <a:t>Hearing requirement choice:</a:t>
            </a:r>
          </a:p>
          <a:p>
            <a:pPr lvl="1"/>
            <a:r>
              <a:rPr lang="en-US" b="1" i="1" dirty="0">
                <a:solidFill>
                  <a:prstClr val="black"/>
                </a:solidFill>
                <a:cs typeface="Times New Roman" panose="02020603050405020304" pitchFamily="18" charset="0"/>
              </a:rPr>
              <a:t>Single Tax Rate </a:t>
            </a:r>
            <a:r>
              <a:rPr lang="en-US" i="1" dirty="0">
                <a:solidFill>
                  <a:prstClr val="black"/>
                </a:solidFill>
                <a:cs typeface="Times New Roman" panose="02020603050405020304" pitchFamily="18" charset="0"/>
              </a:rPr>
              <a:t>for all property classes</a:t>
            </a:r>
          </a:p>
          <a:p>
            <a:pPr marL="457200" lvl="1" indent="0">
              <a:buNone/>
            </a:pPr>
            <a:r>
              <a:rPr lang="en-US" i="1" dirty="0">
                <a:solidFill>
                  <a:prstClr val="black"/>
                </a:solidFill>
                <a:cs typeface="Times New Roman" panose="02020603050405020304" pitchFamily="18" charset="0"/>
              </a:rPr>
              <a:t>	</a:t>
            </a:r>
            <a:r>
              <a:rPr lang="en-US" b="1" i="1" u="sng" dirty="0">
                <a:solidFill>
                  <a:srgbClr val="CC3300"/>
                </a:solidFill>
                <a:cs typeface="Times New Roman" panose="02020603050405020304" pitchFamily="18" charset="0"/>
              </a:rPr>
              <a:t>OR</a:t>
            </a:r>
          </a:p>
          <a:p>
            <a:pPr lvl="1"/>
            <a:r>
              <a:rPr lang="en-US" b="1" i="1" dirty="0">
                <a:solidFill>
                  <a:prstClr val="black"/>
                </a:solidFill>
                <a:cs typeface="Times New Roman" panose="02020603050405020304" pitchFamily="18" charset="0"/>
              </a:rPr>
              <a:t>Split Tax Rate </a:t>
            </a:r>
            <a:r>
              <a:rPr lang="en-US" i="1" dirty="0">
                <a:solidFill>
                  <a:prstClr val="black"/>
                </a:solidFill>
                <a:cs typeface="Times New Roman" panose="02020603050405020304" pitchFamily="18" charset="0"/>
              </a:rPr>
              <a:t>: if chosen, a higher burden of tax amount shifts to commercial, industrial and personal property taxpayers (Class 3,4,and 5 respectively), less tax burden for residential taxpayers; Class 1 and 2.</a:t>
            </a:r>
          </a:p>
          <a:p>
            <a:pPr marL="0" indent="0">
              <a:buNone/>
            </a:pPr>
            <a:r>
              <a:rPr lang="en-US" sz="2400" b="1" i="1" dirty="0">
                <a:solidFill>
                  <a:srgbClr val="0000FF"/>
                </a:solidFill>
              </a:rPr>
              <a:t>Other Community Options: </a:t>
            </a:r>
          </a:p>
          <a:p>
            <a:pPr lvl="1">
              <a:buFont typeface="Wingdings" panose="05000000000000000000" pitchFamily="2" charset="2"/>
              <a:buChar char="§"/>
            </a:pPr>
            <a:r>
              <a:rPr lang="en-US" sz="2000" b="1" i="1" dirty="0">
                <a:solidFill>
                  <a:prstClr val="black"/>
                </a:solidFill>
              </a:rPr>
              <a:t>Small Commercial Exemption: </a:t>
            </a:r>
            <a:r>
              <a:rPr lang="en-US" sz="2000" b="0" i="1" u="none" strike="noStrike" baseline="0" dirty="0">
                <a:solidFill>
                  <a:srgbClr val="000000"/>
                </a:solidFill>
                <a:latin typeface="Calibri" panose="020F0502020204030204" pitchFamily="34" charset="0"/>
              </a:rPr>
              <a:t>A small commercial business exemption is an option that can reduce tax burden for qualifying small businesses. (up to 10%)</a:t>
            </a:r>
          </a:p>
          <a:p>
            <a:pPr lvl="1">
              <a:buFont typeface="Wingdings" panose="05000000000000000000" pitchFamily="2" charset="2"/>
              <a:buChar char="§"/>
            </a:pPr>
            <a:r>
              <a:rPr lang="en-US" sz="2000" b="1" i="1" dirty="0">
                <a:solidFill>
                  <a:prstClr val="black"/>
                </a:solidFill>
              </a:rPr>
              <a:t>Residential Exemption: </a:t>
            </a:r>
            <a:r>
              <a:rPr lang="en-US" sz="2000" b="0" i="1" u="none" strike="noStrike" baseline="0" dirty="0">
                <a:solidFill>
                  <a:srgbClr val="000000"/>
                </a:solidFill>
                <a:latin typeface="Calibri" panose="020F0502020204030204" pitchFamily="34" charset="0"/>
              </a:rPr>
              <a:t>Reduces the tax burden for domicile property owners; adds more tax burden to other residential property owners. (up to 35%)</a:t>
            </a:r>
          </a:p>
          <a:p>
            <a:pPr lvl="1">
              <a:buFont typeface="Wingdings" panose="05000000000000000000" pitchFamily="2" charset="2"/>
              <a:buChar char="§"/>
            </a:pPr>
            <a:r>
              <a:rPr lang="en-US" sz="2000" b="1" i="1" dirty="0">
                <a:solidFill>
                  <a:prstClr val="black"/>
                </a:solidFill>
              </a:rPr>
              <a:t>Open Space discount: </a:t>
            </a:r>
            <a:r>
              <a:rPr lang="en-US" sz="2000" i="1" dirty="0">
                <a:solidFill>
                  <a:prstClr val="black"/>
                </a:solidFill>
              </a:rPr>
              <a:t>Allows a discount of up to 75% of full value to designated open space land.</a:t>
            </a:r>
            <a:endParaRPr lang="en-US" sz="2000" b="0" i="1" u="none" strike="noStrike" baseline="0" dirty="0">
              <a:solidFill>
                <a:srgbClr val="000000"/>
              </a:solidFill>
              <a:latin typeface="Calibri" panose="020F0502020204030204" pitchFamily="34" charset="0"/>
            </a:endParaRPr>
          </a:p>
          <a:p>
            <a:pPr lvl="1">
              <a:buFont typeface="Courier New" panose="02070309020205020404" pitchFamily="49" charset="0"/>
              <a:buChar char="o"/>
            </a:pPr>
            <a:endParaRPr lang="en-US" sz="2000" b="1" i="1" dirty="0">
              <a:solidFill>
                <a:prstClr val="black"/>
              </a:solidFill>
            </a:endParaRPr>
          </a:p>
          <a:p>
            <a:pPr marL="0" indent="0" defTabSz="914400">
              <a:spcBef>
                <a:spcPts val="1000"/>
              </a:spcBef>
              <a:buNone/>
            </a:pPr>
            <a:endParaRPr lang="en-US" sz="1500" dirty="0">
              <a:solidFill>
                <a:prstClr val="black"/>
              </a:solidFill>
              <a:cs typeface="Times New Roman" panose="02020603050405020304" pitchFamily="18" charset="0"/>
            </a:endParaRPr>
          </a:p>
          <a:p>
            <a:pPr marL="0" indent="0" defTabSz="914400">
              <a:spcBef>
                <a:spcPts val="1000"/>
              </a:spcBef>
              <a:buNone/>
            </a:pPr>
            <a:endParaRPr lang="en-US" sz="1500" b="1" i="1" u="sng" dirty="0">
              <a:solidFill>
                <a:srgbClr val="C00000"/>
              </a:solidFill>
              <a:cs typeface="Times New Roman" panose="02020603050405020304" pitchFamily="18" charset="0"/>
            </a:endParaRPr>
          </a:p>
          <a:p>
            <a:pPr>
              <a:buFont typeface="Wingdings" panose="05000000000000000000" pitchFamily="2" charset="2"/>
              <a:buChar char="§"/>
            </a:pPr>
            <a:endParaRPr lang="en-US" sz="3200" b="1" i="1" dirty="0">
              <a:solidFill>
                <a:prstClr val="black"/>
              </a:solidFill>
            </a:endParaRPr>
          </a:p>
          <a:p>
            <a:pPr marL="0" indent="0" algn="ctr">
              <a:buNone/>
            </a:pPr>
            <a:endParaRPr lang="en-US" sz="4400" dirty="0"/>
          </a:p>
        </p:txBody>
      </p:sp>
      <p:sp>
        <p:nvSpPr>
          <p:cNvPr id="5" name="Slide Number Placeholder 4"/>
          <p:cNvSpPr>
            <a:spLocks noGrp="1"/>
          </p:cNvSpPr>
          <p:nvPr>
            <p:ph type="sldNum" sz="quarter" idx="12"/>
          </p:nvPr>
        </p:nvSpPr>
        <p:spPr/>
        <p:txBody>
          <a:bodyPr/>
          <a:lstStyle/>
          <a:p>
            <a:fld id="{8C4589B6-10BC-4DC9-80B6-793338760E75}" type="slidenum">
              <a:rPr lang="en-US" smtClean="0"/>
              <a:t>21</a:t>
            </a:fld>
            <a:endParaRPr lang="en-US"/>
          </a:p>
        </p:txBody>
      </p:sp>
      <p:cxnSp>
        <p:nvCxnSpPr>
          <p:cNvPr id="7" name="Straight Connector 6"/>
          <p:cNvCxnSpPr/>
          <p:nvPr/>
        </p:nvCxnSpPr>
        <p:spPr>
          <a:xfrm>
            <a:off x="2362200" y="1387475"/>
            <a:ext cx="742167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19576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solidFill>
                  <a:srgbClr val="0000FF"/>
                </a:solidFill>
                <a:latin typeface="+mn-lt"/>
              </a:rPr>
              <a:t>Hearing Protocol</a:t>
            </a:r>
          </a:p>
        </p:txBody>
      </p:sp>
      <p:sp>
        <p:nvSpPr>
          <p:cNvPr id="3" name="Content Placeholder 2"/>
          <p:cNvSpPr>
            <a:spLocks noGrp="1"/>
          </p:cNvSpPr>
          <p:nvPr>
            <p:ph idx="1"/>
          </p:nvPr>
        </p:nvSpPr>
        <p:spPr>
          <a:xfrm>
            <a:off x="1219200" y="1752600"/>
            <a:ext cx="10134600" cy="4191000"/>
          </a:xfrm>
        </p:spPr>
        <p:txBody>
          <a:bodyPr>
            <a:normAutofit/>
          </a:bodyPr>
          <a:lstStyle/>
          <a:p>
            <a:pPr>
              <a:spcBef>
                <a:spcPts val="1800"/>
              </a:spcBef>
              <a:buFont typeface="Wingdings" panose="05000000000000000000" pitchFamily="2" charset="2"/>
              <a:buChar char="§"/>
            </a:pPr>
            <a:endParaRPr lang="en-US" i="1" dirty="0">
              <a:solidFill>
                <a:prstClr val="black"/>
              </a:solidFill>
            </a:endParaRPr>
          </a:p>
          <a:p>
            <a:pPr>
              <a:spcBef>
                <a:spcPts val="1800"/>
              </a:spcBef>
              <a:buFont typeface="Wingdings" panose="05000000000000000000" pitchFamily="2" charset="2"/>
              <a:buChar char="§"/>
            </a:pPr>
            <a:r>
              <a:rPr lang="en-US" i="1" dirty="0">
                <a:solidFill>
                  <a:prstClr val="black"/>
                </a:solidFill>
              </a:rPr>
              <a:t>Tax burden choices and options made by Select Board( tonight November 18, 2025); majority vote.</a:t>
            </a:r>
          </a:p>
          <a:p>
            <a:pPr>
              <a:spcBef>
                <a:spcPts val="1800"/>
              </a:spcBef>
              <a:buFont typeface="Wingdings" panose="05000000000000000000" pitchFamily="2" charset="2"/>
              <a:buChar char="§"/>
            </a:pPr>
            <a:r>
              <a:rPr lang="en-US" i="1" dirty="0">
                <a:solidFill>
                  <a:prstClr val="black"/>
                </a:solidFill>
              </a:rPr>
              <a:t>Town Clerk confirms meeting and voting.</a:t>
            </a:r>
          </a:p>
          <a:p>
            <a:pPr>
              <a:spcBef>
                <a:spcPts val="1800"/>
              </a:spcBef>
              <a:buFont typeface="Wingdings" panose="05000000000000000000" pitchFamily="2" charset="2"/>
              <a:buChar char="§"/>
            </a:pPr>
            <a:r>
              <a:rPr lang="en-US" i="1" dirty="0">
                <a:solidFill>
                  <a:prstClr val="black"/>
                </a:solidFill>
              </a:rPr>
              <a:t>Assessors submit hearing choices to state for approval.</a:t>
            </a:r>
          </a:p>
          <a:p>
            <a:pPr marL="0" indent="0">
              <a:spcBef>
                <a:spcPts val="1800"/>
              </a:spcBef>
              <a:buNone/>
            </a:pPr>
            <a:endParaRPr lang="en-US" i="1" dirty="0">
              <a:solidFill>
                <a:prstClr val="black"/>
              </a:solidFill>
            </a:endParaRPr>
          </a:p>
        </p:txBody>
      </p:sp>
      <p:sp>
        <p:nvSpPr>
          <p:cNvPr id="5" name="Slide Number Placeholder 4"/>
          <p:cNvSpPr>
            <a:spLocks noGrp="1"/>
          </p:cNvSpPr>
          <p:nvPr>
            <p:ph type="sldNum" sz="quarter" idx="12"/>
          </p:nvPr>
        </p:nvSpPr>
        <p:spPr/>
        <p:txBody>
          <a:bodyPr/>
          <a:lstStyle/>
          <a:p>
            <a:fld id="{8C4589B6-10BC-4DC9-80B6-793338760E75}" type="slidenum">
              <a:rPr lang="en-US" smtClean="0"/>
              <a:t>22</a:t>
            </a:fld>
            <a:endParaRPr lang="en-US"/>
          </a:p>
        </p:txBody>
      </p:sp>
      <p:cxnSp>
        <p:nvCxnSpPr>
          <p:cNvPr id="7" name="Straight Connector 6"/>
          <p:cNvCxnSpPr/>
          <p:nvPr/>
        </p:nvCxnSpPr>
        <p:spPr>
          <a:xfrm>
            <a:off x="2286001" y="1447800"/>
            <a:ext cx="742167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23863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1447800"/>
            <a:ext cx="8229600" cy="4678363"/>
          </a:xfrm>
        </p:spPr>
        <p:txBody>
          <a:bodyPr>
            <a:normAutofit/>
          </a:bodyPr>
          <a:lstStyle/>
          <a:p>
            <a:pPr algn="ctr">
              <a:buNone/>
            </a:pPr>
            <a:endParaRPr lang="en-US" sz="8000" dirty="0"/>
          </a:p>
          <a:p>
            <a:pPr algn="ctr">
              <a:buNone/>
            </a:pPr>
            <a:r>
              <a:rPr lang="en-US" sz="7600" dirty="0"/>
              <a:t>Thank You.</a:t>
            </a:r>
          </a:p>
          <a:p>
            <a:pPr algn="ctr">
              <a:buNone/>
            </a:pPr>
            <a:r>
              <a:rPr lang="en-US" dirty="0"/>
              <a:t>For questions on qualifying for tax relief, please </a:t>
            </a:r>
          </a:p>
          <a:p>
            <a:pPr algn="ctr">
              <a:buNone/>
            </a:pPr>
            <a:r>
              <a:rPr lang="en-US" dirty="0"/>
              <a:t>contact the Assessing Department. 978-692-5504</a:t>
            </a:r>
          </a:p>
          <a:p>
            <a:pPr algn="ctr">
              <a:buNone/>
            </a:pPr>
            <a:endParaRPr lang="en-US" sz="8000" dirty="0"/>
          </a:p>
          <a:p>
            <a:pPr algn="ctr">
              <a:buNone/>
            </a:pPr>
            <a:endParaRPr lang="en-US" sz="8000" dirty="0"/>
          </a:p>
        </p:txBody>
      </p:sp>
      <p:sp>
        <p:nvSpPr>
          <p:cNvPr id="4" name="Slide Number Placeholder 3"/>
          <p:cNvSpPr>
            <a:spLocks noGrp="1"/>
          </p:cNvSpPr>
          <p:nvPr>
            <p:ph type="sldNum" sz="quarter" idx="12"/>
          </p:nvPr>
        </p:nvSpPr>
        <p:spPr/>
        <p:txBody>
          <a:bodyPr/>
          <a:lstStyle/>
          <a:p>
            <a:fld id="{8C4589B6-10BC-4DC9-80B6-793338760E75}" type="slidenum">
              <a:rPr lang="en-US" smtClean="0"/>
              <a:t>23</a:t>
            </a:fld>
            <a:endParaRPr lang="en-US"/>
          </a:p>
        </p:txBody>
      </p:sp>
      <p:pic>
        <p:nvPicPr>
          <p:cNvPr id="5122" name="Picture 2" descr="C:\Program Files (x86)\Microsoft Office\MEDIA\CAGCAT10\j0185604.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81717" y="1524000"/>
            <a:ext cx="1209883" cy="1211081"/>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Program Files (x86)\Microsoft Office\MEDIA\CAGCAT10\j0205462.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0800" y="1524000"/>
            <a:ext cx="1301946" cy="129540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Program Files\Microsoft Office\MEDIA\CAGCAT10\j0187423.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10200" y="1752600"/>
            <a:ext cx="867518" cy="89993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57352" y="5572829"/>
            <a:ext cx="877296" cy="966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7231" y="1447800"/>
            <a:ext cx="8573569" cy="4678363"/>
          </a:xfrm>
        </p:spPr>
        <p:txBody>
          <a:bodyPr/>
          <a:lstStyle/>
          <a:p>
            <a:pPr algn="ctr">
              <a:buNone/>
            </a:pPr>
            <a:endParaRPr lang="en-US" sz="8000" dirty="0"/>
          </a:p>
          <a:p>
            <a:pPr algn="ctr">
              <a:buNone/>
            </a:pPr>
            <a:endParaRPr lang="en-US" sz="8000" dirty="0"/>
          </a:p>
          <a:p>
            <a:pPr algn="ctr">
              <a:buNone/>
            </a:pPr>
            <a:endParaRPr lang="en-US" sz="8000" dirty="0"/>
          </a:p>
        </p:txBody>
      </p:sp>
      <p:sp>
        <p:nvSpPr>
          <p:cNvPr id="4" name="Slide Number Placeholder 3"/>
          <p:cNvSpPr>
            <a:spLocks noGrp="1"/>
          </p:cNvSpPr>
          <p:nvPr>
            <p:ph type="sldNum" sz="quarter" idx="12"/>
          </p:nvPr>
        </p:nvSpPr>
        <p:spPr/>
        <p:txBody>
          <a:bodyPr/>
          <a:lstStyle/>
          <a:p>
            <a:fld id="{8C4589B6-10BC-4DC9-80B6-793338760E75}" type="slidenum">
              <a:rPr lang="en-US" smtClean="0"/>
              <a:t>24</a:t>
            </a:fld>
            <a:endParaRPr lang="en-US"/>
          </a:p>
        </p:txBody>
      </p:sp>
      <p:sp>
        <p:nvSpPr>
          <p:cNvPr id="5" name="TextBox 4">
            <a:extLst>
              <a:ext uri="{FF2B5EF4-FFF2-40B4-BE49-F238E27FC236}">
                <a16:creationId xmlns:a16="http://schemas.microsoft.com/office/drawing/2014/main" id="{8B52699A-A795-E53A-0348-9D16CE9312E3}"/>
              </a:ext>
            </a:extLst>
          </p:cNvPr>
          <p:cNvSpPr txBox="1"/>
          <p:nvPr/>
        </p:nvSpPr>
        <p:spPr>
          <a:xfrm>
            <a:off x="3276600" y="586026"/>
            <a:ext cx="6019800" cy="861774"/>
          </a:xfrm>
          <a:prstGeom prst="rect">
            <a:avLst/>
          </a:prstGeom>
          <a:noFill/>
        </p:spPr>
        <p:txBody>
          <a:bodyPr wrap="square">
            <a:spAutoFit/>
          </a:bodyPr>
          <a:lstStyle/>
          <a:p>
            <a:r>
              <a:rPr lang="en-US" sz="3200" b="1" i="1" dirty="0">
                <a:latin typeface="+mn-lt"/>
              </a:rPr>
              <a:t>VOTED and APPROVED </a:t>
            </a:r>
            <a:br>
              <a:rPr lang="en-US" sz="3200" b="1" i="1" dirty="0">
                <a:latin typeface="+mn-lt"/>
              </a:rPr>
            </a:br>
            <a:r>
              <a:rPr lang="en-US" sz="1800" i="1" dirty="0">
                <a:latin typeface="+mn-lt"/>
              </a:rPr>
              <a:t>(at meeting and post meeting, respectively)</a:t>
            </a:r>
            <a:endParaRPr lang="en-US" dirty="0"/>
          </a:p>
        </p:txBody>
      </p:sp>
      <p:cxnSp>
        <p:nvCxnSpPr>
          <p:cNvPr id="6" name="Straight Connector 5">
            <a:extLst>
              <a:ext uri="{FF2B5EF4-FFF2-40B4-BE49-F238E27FC236}">
                <a16:creationId xmlns:a16="http://schemas.microsoft.com/office/drawing/2014/main" id="{793FC39D-3948-444B-0351-7DC955EA328A}"/>
              </a:ext>
            </a:extLst>
          </p:cNvPr>
          <p:cNvCxnSpPr>
            <a:cxnSpLocks/>
          </p:cNvCxnSpPr>
          <p:nvPr/>
        </p:nvCxnSpPr>
        <p:spPr>
          <a:xfrm>
            <a:off x="1066800" y="1447800"/>
            <a:ext cx="864087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Rectangle 7" descr="Bank">
            <a:extLst>
              <a:ext uri="{FF2B5EF4-FFF2-40B4-BE49-F238E27FC236}">
                <a16:creationId xmlns:a16="http://schemas.microsoft.com/office/drawing/2014/main" id="{CA34CFDF-D590-B45C-895B-3B1357035B5C}"/>
              </a:ext>
            </a:extLst>
          </p:cNvPr>
          <p:cNvSpPr/>
          <p:nvPr/>
        </p:nvSpPr>
        <p:spPr>
          <a:xfrm>
            <a:off x="1637231" y="2133599"/>
            <a:ext cx="1715570" cy="1722519"/>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
        <p:nvSpPr>
          <p:cNvPr id="12" name="Rectangle 11" descr="Money">
            <a:extLst>
              <a:ext uri="{FF2B5EF4-FFF2-40B4-BE49-F238E27FC236}">
                <a16:creationId xmlns:a16="http://schemas.microsoft.com/office/drawing/2014/main" id="{609FA9C0-40E1-A027-3E1B-444C194B86F3}"/>
              </a:ext>
            </a:extLst>
          </p:cNvPr>
          <p:cNvSpPr/>
          <p:nvPr/>
        </p:nvSpPr>
        <p:spPr>
          <a:xfrm>
            <a:off x="1828800" y="4114799"/>
            <a:ext cx="1524001" cy="2011363"/>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grpSp>
        <p:nvGrpSpPr>
          <p:cNvPr id="13" name="Group 12">
            <a:extLst>
              <a:ext uri="{FF2B5EF4-FFF2-40B4-BE49-F238E27FC236}">
                <a16:creationId xmlns:a16="http://schemas.microsoft.com/office/drawing/2014/main" id="{7ED48716-7234-6B3F-E3F4-4C55FCBEC2E8}"/>
              </a:ext>
            </a:extLst>
          </p:cNvPr>
          <p:cNvGrpSpPr/>
          <p:nvPr/>
        </p:nvGrpSpPr>
        <p:grpSpPr>
          <a:xfrm>
            <a:off x="3657600" y="4439245"/>
            <a:ext cx="6744769" cy="1480371"/>
            <a:chOff x="6611694" y="2273940"/>
            <a:chExt cx="3375161" cy="1480371"/>
          </a:xfrm>
        </p:grpSpPr>
        <p:sp>
          <p:nvSpPr>
            <p:cNvPr id="14" name="Rectangle 13">
              <a:extLst>
                <a:ext uri="{FF2B5EF4-FFF2-40B4-BE49-F238E27FC236}">
                  <a16:creationId xmlns:a16="http://schemas.microsoft.com/office/drawing/2014/main" id="{5A8BE636-16C4-5FF8-D6DE-A4854165C020}"/>
                </a:ext>
              </a:extLst>
            </p:cNvPr>
            <p:cNvSpPr/>
            <p:nvPr/>
          </p:nvSpPr>
          <p:spPr>
            <a:xfrm>
              <a:off x="6916494" y="2451734"/>
              <a:ext cx="3070361" cy="130257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15" name="TextBox 14">
              <a:extLst>
                <a:ext uri="{FF2B5EF4-FFF2-40B4-BE49-F238E27FC236}">
                  <a16:creationId xmlns:a16="http://schemas.microsoft.com/office/drawing/2014/main" id="{7A4ABC69-25AC-9C43-9E5D-FAA2F66A64F8}"/>
                </a:ext>
              </a:extLst>
            </p:cNvPr>
            <p:cNvSpPr txBox="1"/>
            <p:nvPr/>
          </p:nvSpPr>
          <p:spPr>
            <a:xfrm>
              <a:off x="6611694" y="2273940"/>
              <a:ext cx="3070361" cy="1390274"/>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000" kern="1200" dirty="0"/>
                <a:t>The Department of Revenue approved a tax rate of $13.11 on November 24, 2025.</a:t>
              </a:r>
            </a:p>
          </p:txBody>
        </p:sp>
      </p:grpSp>
      <p:sp>
        <p:nvSpPr>
          <p:cNvPr id="19" name="TextBox 18">
            <a:extLst>
              <a:ext uri="{FF2B5EF4-FFF2-40B4-BE49-F238E27FC236}">
                <a16:creationId xmlns:a16="http://schemas.microsoft.com/office/drawing/2014/main" id="{1346369E-02E2-BE99-4C6D-DD34D5ED1ACD}"/>
              </a:ext>
            </a:extLst>
          </p:cNvPr>
          <p:cNvSpPr txBox="1"/>
          <p:nvPr/>
        </p:nvSpPr>
        <p:spPr>
          <a:xfrm>
            <a:off x="3276600" y="2743201"/>
            <a:ext cx="6096000" cy="707886"/>
          </a:xfrm>
          <a:prstGeom prst="rect">
            <a:avLst/>
          </a:prstGeom>
          <a:noFill/>
        </p:spPr>
        <p:txBody>
          <a:bodyPr wrap="square">
            <a:spAutoFit/>
          </a:bodyPr>
          <a:lstStyle/>
          <a:p>
            <a:r>
              <a:rPr lang="en-US" sz="2000" dirty="0"/>
              <a:t>Select Board voted 5-0 to choose a residential factor </a:t>
            </a:r>
            <a:r>
              <a:rPr lang="en-US" sz="2000"/>
              <a:t>of 1.0  No </a:t>
            </a:r>
            <a:r>
              <a:rPr lang="en-US" sz="2000" dirty="0"/>
              <a:t>other options were chosen.</a:t>
            </a:r>
          </a:p>
        </p:txBody>
      </p:sp>
    </p:spTree>
    <p:extLst>
      <p:ext uri="{BB962C8B-B14F-4D97-AF65-F5344CB8AC3E}">
        <p14:creationId xmlns:p14="http://schemas.microsoft.com/office/powerpoint/2010/main" val="796416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8229600" cy="1143000"/>
          </a:xfrm>
        </p:spPr>
        <p:txBody>
          <a:bodyPr/>
          <a:lstStyle/>
          <a:p>
            <a:pPr algn="ctr"/>
            <a:r>
              <a:rPr lang="en-US" sz="2800" b="1" kern="0" dirty="0">
                <a:solidFill>
                  <a:srgbClr val="0000FF"/>
                </a:solidFill>
                <a:latin typeface="+mn-lt"/>
              </a:rPr>
              <a:t>Town Wide Value Change -  FY 2025  vs.  FY 2026</a:t>
            </a:r>
            <a:endParaRPr lang="en-US" sz="3600" b="1" dirty="0">
              <a:solidFill>
                <a:srgbClr val="0000FF"/>
              </a:solidFill>
              <a:latin typeface="+mn-lt"/>
            </a:endParaRPr>
          </a:p>
        </p:txBody>
      </p:sp>
      <p:sp>
        <p:nvSpPr>
          <p:cNvPr id="3" name="Slide Number Placeholder 2"/>
          <p:cNvSpPr>
            <a:spLocks noGrp="1"/>
          </p:cNvSpPr>
          <p:nvPr>
            <p:ph type="sldNum" sz="quarter" idx="12"/>
          </p:nvPr>
        </p:nvSpPr>
        <p:spPr/>
        <p:txBody>
          <a:bodyPr/>
          <a:lstStyle/>
          <a:p>
            <a:fld id="{8C4589B6-10BC-4DC9-80B6-793338760E75}" type="slidenum">
              <a:rPr lang="en-US" smtClean="0"/>
              <a:t>3</a:t>
            </a:fld>
            <a:endParaRPr lang="en-US"/>
          </a:p>
        </p:txBody>
      </p:sp>
      <p:cxnSp>
        <p:nvCxnSpPr>
          <p:cNvPr id="5" name="Straight Connector 4"/>
          <p:cNvCxnSpPr/>
          <p:nvPr/>
        </p:nvCxnSpPr>
        <p:spPr>
          <a:xfrm>
            <a:off x="2362201" y="990600"/>
            <a:ext cx="742167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84CF6CAD-00BA-B1F1-22DF-A0314C1257D9}"/>
              </a:ext>
            </a:extLst>
          </p:cNvPr>
          <p:cNvPicPr>
            <a:picLocks noChangeAspect="1"/>
          </p:cNvPicPr>
          <p:nvPr/>
        </p:nvPicPr>
        <p:blipFill>
          <a:blip r:embed="rId3"/>
          <a:stretch>
            <a:fillRect/>
          </a:stretch>
        </p:blipFill>
        <p:spPr>
          <a:xfrm>
            <a:off x="1676400" y="1111626"/>
            <a:ext cx="8686800" cy="5244717"/>
          </a:xfrm>
          <a:prstGeom prst="rect">
            <a:avLst/>
          </a:prstGeom>
        </p:spPr>
      </p:pic>
    </p:spTree>
    <p:extLst>
      <p:ext uri="{BB962C8B-B14F-4D97-AF65-F5344CB8AC3E}">
        <p14:creationId xmlns:p14="http://schemas.microsoft.com/office/powerpoint/2010/main" val="1354283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189521" y="152400"/>
            <a:ext cx="7886700" cy="1325563"/>
          </a:xfrm>
        </p:spPr>
        <p:txBody>
          <a:bodyPr>
            <a:normAutofit/>
          </a:bodyPr>
          <a:lstStyle/>
          <a:p>
            <a:pPr algn="ctr"/>
            <a:r>
              <a:rPr lang="en-US" sz="3600" b="1" dirty="0">
                <a:solidFill>
                  <a:srgbClr val="0000FF"/>
                </a:solidFill>
                <a:latin typeface="+mn-lt"/>
              </a:rPr>
              <a:t>FY2026 Value Summary by Class </a:t>
            </a:r>
            <a:br>
              <a:rPr lang="en-US" sz="3600" b="1" dirty="0">
                <a:solidFill>
                  <a:srgbClr val="0000FF"/>
                </a:solidFill>
                <a:latin typeface="+mn-lt"/>
              </a:rPr>
            </a:br>
            <a:r>
              <a:rPr lang="en-US" sz="3600" b="1" dirty="0">
                <a:solidFill>
                  <a:srgbClr val="0000FF"/>
                </a:solidFill>
                <a:latin typeface="+mn-lt"/>
              </a:rPr>
              <a:t>Overall percentage adjustments</a:t>
            </a:r>
          </a:p>
        </p:txBody>
      </p:sp>
      <p:sp>
        <p:nvSpPr>
          <p:cNvPr id="3" name="Content Placeholder 2"/>
          <p:cNvSpPr>
            <a:spLocks noGrp="1"/>
          </p:cNvSpPr>
          <p:nvPr>
            <p:ph idx="1"/>
          </p:nvPr>
        </p:nvSpPr>
        <p:spPr>
          <a:xfrm>
            <a:off x="838200" y="1600200"/>
            <a:ext cx="10515600" cy="4351338"/>
          </a:xfrm>
        </p:spPr>
        <p:txBody>
          <a:bodyPr>
            <a:normAutofit/>
          </a:bodyPr>
          <a:lstStyle/>
          <a:p>
            <a:pPr>
              <a:buFont typeface="Wingdings" panose="05000000000000000000" pitchFamily="2" charset="2"/>
              <a:buChar char="§"/>
            </a:pPr>
            <a:r>
              <a:rPr lang="en-US" dirty="0"/>
              <a:t>RESIDENTIAL Class:  </a:t>
            </a:r>
            <a:r>
              <a:rPr lang="en-US" i="1" u="sng" dirty="0">
                <a:solidFill>
                  <a:srgbClr val="2C845C"/>
                </a:solidFill>
              </a:rPr>
              <a:t>Value increased by 7.0% </a:t>
            </a:r>
          </a:p>
          <a:p>
            <a:pPr marL="0" indent="-365760">
              <a:spcBef>
                <a:spcPts val="600"/>
              </a:spcBef>
              <a:buNone/>
            </a:pPr>
            <a:r>
              <a:rPr lang="en-US" dirty="0">
                <a:solidFill>
                  <a:srgbClr val="002060"/>
                </a:solidFill>
              </a:rPr>
              <a:t> </a:t>
            </a:r>
            <a:r>
              <a:rPr lang="en-US" sz="2400" dirty="0">
                <a:solidFill>
                  <a:srgbClr val="002060"/>
                </a:solidFill>
              </a:rPr>
              <a:t>  Class 1 Residential (8,668 total parcels; 6,529 single family homes (75%); 1,487             residential condominiums (17.1%)</a:t>
            </a:r>
          </a:p>
          <a:p>
            <a:pPr>
              <a:buFont typeface="Wingdings" panose="05000000000000000000" pitchFamily="2" charset="2"/>
              <a:buChar char="§"/>
            </a:pPr>
            <a:r>
              <a:rPr lang="en-US" dirty="0"/>
              <a:t>COMMERCIAL Class: </a:t>
            </a:r>
            <a:r>
              <a:rPr lang="en-US" i="1" u="sng" dirty="0">
                <a:solidFill>
                  <a:schemeClr val="accent6">
                    <a:lumMod val="75000"/>
                  </a:schemeClr>
                </a:solidFill>
              </a:rPr>
              <a:t>Value increase by 4.1%</a:t>
            </a:r>
          </a:p>
          <a:p>
            <a:pPr marL="0" indent="0">
              <a:spcBef>
                <a:spcPts val="600"/>
              </a:spcBef>
              <a:buNone/>
            </a:pPr>
            <a:r>
              <a:rPr lang="en-US" sz="2400" dirty="0">
                <a:solidFill>
                  <a:srgbClr val="002060"/>
                </a:solidFill>
              </a:rPr>
              <a:t>     Class 3 Commercial (26 parcels)</a:t>
            </a:r>
          </a:p>
          <a:p>
            <a:pPr>
              <a:spcBef>
                <a:spcPts val="1200"/>
              </a:spcBef>
              <a:buFont typeface="Wingdings" panose="05000000000000000000" pitchFamily="2" charset="2"/>
              <a:buChar char="§"/>
            </a:pPr>
            <a:r>
              <a:rPr lang="en-US" dirty="0"/>
              <a:t>INDUSTRIAL Class: </a:t>
            </a:r>
            <a:r>
              <a:rPr lang="en-US" i="1" u="sng" dirty="0">
                <a:solidFill>
                  <a:schemeClr val="accent6">
                    <a:lumMod val="75000"/>
                  </a:schemeClr>
                </a:solidFill>
              </a:rPr>
              <a:t>Value increase by 10.1% </a:t>
            </a:r>
            <a:endParaRPr lang="en-US" sz="1800" i="1" u="sng" dirty="0">
              <a:solidFill>
                <a:schemeClr val="accent6">
                  <a:lumMod val="75000"/>
                </a:schemeClr>
              </a:solidFill>
            </a:endParaRPr>
          </a:p>
          <a:p>
            <a:pPr marL="0" indent="0">
              <a:spcBef>
                <a:spcPts val="1200"/>
              </a:spcBef>
              <a:buNone/>
            </a:pPr>
            <a:r>
              <a:rPr lang="en-US" sz="2400" dirty="0">
                <a:solidFill>
                  <a:srgbClr val="FF0000"/>
                </a:solidFill>
              </a:rPr>
              <a:t>     </a:t>
            </a:r>
            <a:r>
              <a:rPr lang="en-US" sz="2400" dirty="0">
                <a:solidFill>
                  <a:srgbClr val="002060"/>
                </a:solidFill>
              </a:rPr>
              <a:t>Class 4 Industrial (113 parcels) </a:t>
            </a:r>
          </a:p>
          <a:p>
            <a:pPr>
              <a:spcBef>
                <a:spcPts val="1200"/>
              </a:spcBef>
              <a:buFont typeface="Wingdings" panose="05000000000000000000" pitchFamily="2" charset="2"/>
              <a:buChar char="§"/>
            </a:pPr>
            <a:r>
              <a:rPr lang="en-US" dirty="0"/>
              <a:t>PERSONAL Class: </a:t>
            </a:r>
            <a:r>
              <a:rPr lang="en-US" i="1" u="sng" dirty="0">
                <a:solidFill>
                  <a:schemeClr val="accent6">
                    <a:lumMod val="75000"/>
                  </a:schemeClr>
                </a:solidFill>
              </a:rPr>
              <a:t>Value increase by 4.4% </a:t>
            </a:r>
          </a:p>
          <a:p>
            <a:pPr marL="0" indent="0">
              <a:spcBef>
                <a:spcPts val="600"/>
              </a:spcBef>
              <a:buNone/>
            </a:pPr>
            <a:r>
              <a:rPr lang="en-US" sz="2400" dirty="0">
                <a:solidFill>
                  <a:srgbClr val="002060"/>
                </a:solidFill>
              </a:rPr>
              <a:t>     Class 5 Personal (Business assets, 202 accounts)</a:t>
            </a:r>
            <a:endParaRPr lang="en-US" sz="2400" dirty="0"/>
          </a:p>
        </p:txBody>
      </p:sp>
      <p:sp>
        <p:nvSpPr>
          <p:cNvPr id="7" name="Slide Number Placeholder 6"/>
          <p:cNvSpPr>
            <a:spLocks noGrp="1"/>
          </p:cNvSpPr>
          <p:nvPr>
            <p:ph type="sldNum" sz="quarter" idx="12"/>
          </p:nvPr>
        </p:nvSpPr>
        <p:spPr/>
        <p:txBody>
          <a:bodyPr/>
          <a:lstStyle/>
          <a:p>
            <a:fld id="{8C4589B6-10BC-4DC9-80B6-793338760E75}" type="slidenum">
              <a:rPr lang="en-US" smtClean="0"/>
              <a:t>4</a:t>
            </a:fld>
            <a:endParaRPr lang="en-US"/>
          </a:p>
        </p:txBody>
      </p:sp>
      <p:cxnSp>
        <p:nvCxnSpPr>
          <p:cNvPr id="5" name="Straight Connector 4"/>
          <p:cNvCxnSpPr/>
          <p:nvPr/>
        </p:nvCxnSpPr>
        <p:spPr>
          <a:xfrm>
            <a:off x="2422036" y="1447800"/>
            <a:ext cx="742167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0503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10515600" cy="940197"/>
          </a:xfrm>
        </p:spPr>
        <p:txBody>
          <a:bodyPr>
            <a:normAutofit/>
          </a:bodyPr>
          <a:lstStyle/>
          <a:p>
            <a:pPr algn="ctr"/>
            <a:r>
              <a:rPr lang="en-US" sz="3600" b="1" dirty="0">
                <a:solidFill>
                  <a:srgbClr val="0000FF"/>
                </a:solidFill>
                <a:latin typeface="+mn-lt"/>
              </a:rPr>
              <a:t>Value Trends/Comments</a:t>
            </a:r>
          </a:p>
        </p:txBody>
      </p:sp>
      <p:sp>
        <p:nvSpPr>
          <p:cNvPr id="3" name="Content Placeholder 2"/>
          <p:cNvSpPr>
            <a:spLocks noGrp="1"/>
          </p:cNvSpPr>
          <p:nvPr>
            <p:ph idx="1"/>
          </p:nvPr>
        </p:nvSpPr>
        <p:spPr>
          <a:xfrm>
            <a:off x="1047404" y="1447799"/>
            <a:ext cx="10287000" cy="4648199"/>
          </a:xfrm>
          <a:ln>
            <a:solidFill>
              <a:schemeClr val="accent1"/>
            </a:solidFill>
          </a:ln>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sz="2800" u="sng" dirty="0">
                <a:solidFill>
                  <a:srgbClr val="C00000"/>
                </a:solidFill>
              </a:rPr>
              <a:t>Residential</a:t>
            </a:r>
            <a:r>
              <a:rPr lang="en-US" sz="2800" dirty="0">
                <a:solidFill>
                  <a:srgbClr val="C00000"/>
                </a:solidFill>
              </a:rPr>
              <a:t> </a:t>
            </a:r>
            <a:endParaRPr lang="en-US" sz="2800" dirty="0"/>
          </a:p>
          <a:p>
            <a:pPr>
              <a:buFont typeface="Courier New" panose="02070309020205020404" pitchFamily="49" charset="0"/>
              <a:buChar char="o"/>
            </a:pPr>
            <a:r>
              <a:rPr lang="en-US" sz="2000" b="1" dirty="0"/>
              <a:t>Single family: parcel increase (+19)</a:t>
            </a:r>
            <a:endParaRPr lang="en-US" sz="2000" i="1" u="sng" dirty="0"/>
          </a:p>
          <a:p>
            <a:pPr>
              <a:buFont typeface="Courier New" panose="02070309020205020404" pitchFamily="49" charset="0"/>
              <a:buChar char="o"/>
            </a:pPr>
            <a:r>
              <a:rPr lang="en-US" sz="2000" b="1" dirty="0"/>
              <a:t>Condominiums: parcel</a:t>
            </a:r>
            <a:r>
              <a:rPr lang="en-US" sz="2000" b="1" dirty="0">
                <a:solidFill>
                  <a:schemeClr val="tx1"/>
                </a:solidFill>
              </a:rPr>
              <a:t> change</a:t>
            </a:r>
            <a:r>
              <a:rPr lang="en-US" sz="2000" b="1" dirty="0"/>
              <a:t>(neutral) </a:t>
            </a:r>
          </a:p>
          <a:p>
            <a:pPr marL="0" indent="0">
              <a:buNone/>
            </a:pPr>
            <a:r>
              <a:rPr lang="en-US" sz="2800" u="sng" dirty="0">
                <a:solidFill>
                  <a:srgbClr val="C00000"/>
                </a:solidFill>
              </a:rPr>
              <a:t>Commercial &amp; Industrial</a:t>
            </a:r>
            <a:r>
              <a:rPr lang="en-US" sz="2800" dirty="0">
                <a:solidFill>
                  <a:srgbClr val="C00000"/>
                </a:solidFill>
              </a:rPr>
              <a:t> </a:t>
            </a:r>
            <a:endParaRPr lang="en-US" sz="2800" dirty="0"/>
          </a:p>
          <a:p>
            <a:pPr>
              <a:buFont typeface="Courier New" panose="02070309020205020404" pitchFamily="49" charset="0"/>
              <a:buChar char="o"/>
            </a:pPr>
            <a:r>
              <a:rPr lang="en-US" sz="2000" b="1" dirty="0"/>
              <a:t>Commercial: parcel increase by +1</a:t>
            </a:r>
          </a:p>
          <a:p>
            <a:pPr>
              <a:buFont typeface="Courier New" panose="02070309020205020404" pitchFamily="49" charset="0"/>
              <a:buChar char="o"/>
            </a:pPr>
            <a:r>
              <a:rPr lang="en-US" sz="2000" b="1" dirty="0"/>
              <a:t>Industrial: parcel change (neutral) </a:t>
            </a:r>
          </a:p>
          <a:p>
            <a:pPr marL="0" indent="0">
              <a:buNone/>
            </a:pPr>
            <a:r>
              <a:rPr lang="en-US" sz="2800" u="sng" dirty="0">
                <a:solidFill>
                  <a:srgbClr val="C00000"/>
                </a:solidFill>
              </a:rPr>
              <a:t>Personal Property</a:t>
            </a:r>
            <a:r>
              <a:rPr lang="en-US" sz="2800" dirty="0">
                <a:solidFill>
                  <a:srgbClr val="C00000"/>
                </a:solidFill>
              </a:rPr>
              <a:t> </a:t>
            </a:r>
            <a:r>
              <a:rPr lang="en-US" dirty="0">
                <a:solidFill>
                  <a:srgbClr val="C00000"/>
                </a:solidFill>
              </a:rPr>
              <a:t>:   </a:t>
            </a:r>
            <a:r>
              <a:rPr lang="en-US" sz="2800" dirty="0">
                <a:solidFill>
                  <a:srgbClr val="C00000"/>
                </a:solidFill>
              </a:rPr>
              <a:t>7 Areas</a:t>
            </a:r>
            <a:endParaRPr lang="en-US" sz="2000" dirty="0"/>
          </a:p>
          <a:p>
            <a:pPr>
              <a:buFont typeface="Courier New" panose="02070309020205020404" pitchFamily="49" charset="0"/>
              <a:buChar char="o"/>
            </a:pPr>
            <a:r>
              <a:rPr lang="en-US" sz="2000" b="1" dirty="0"/>
              <a:t>There are 7 classified types of personal property. Locally valued utilities with 63% or 76,573,500 in value, Eversource and National Grid. Then state valued utilities at 20% or 24,827,920, which is Tennessee Gas Pipeline and communication utilities. Local businesses make up 15% or 18,128,860. And lastly we have 2 tax agreements which are 2% or 1,559,600.</a:t>
            </a:r>
            <a:endParaRPr lang="en-US" sz="2000" dirty="0"/>
          </a:p>
        </p:txBody>
      </p:sp>
      <p:sp>
        <p:nvSpPr>
          <p:cNvPr id="7" name="Slide Number Placeholder 6"/>
          <p:cNvSpPr>
            <a:spLocks noGrp="1"/>
          </p:cNvSpPr>
          <p:nvPr>
            <p:ph type="sldNum" sz="quarter" idx="12"/>
          </p:nvPr>
        </p:nvSpPr>
        <p:spPr/>
        <p:txBody>
          <a:bodyPr/>
          <a:lstStyle/>
          <a:p>
            <a:fld id="{8C4589B6-10BC-4DC9-80B6-793338760E75}" type="slidenum">
              <a:rPr lang="en-US" smtClean="0"/>
              <a:t>5</a:t>
            </a:fld>
            <a:endParaRPr lang="en-US"/>
          </a:p>
        </p:txBody>
      </p:sp>
      <p:cxnSp>
        <p:nvCxnSpPr>
          <p:cNvPr id="5" name="Straight Connector 4"/>
          <p:cNvCxnSpPr/>
          <p:nvPr/>
        </p:nvCxnSpPr>
        <p:spPr>
          <a:xfrm>
            <a:off x="2286001" y="1219200"/>
            <a:ext cx="742167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754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9713"/>
            <a:ext cx="10515600" cy="827087"/>
          </a:xfrm>
        </p:spPr>
        <p:txBody>
          <a:bodyPr>
            <a:normAutofit fontScale="90000"/>
          </a:bodyPr>
          <a:lstStyle/>
          <a:p>
            <a:pPr algn="ctr"/>
            <a:r>
              <a:rPr lang="en-US" sz="3200" b="1" dirty="0">
                <a:solidFill>
                  <a:srgbClr val="0000FF"/>
                </a:solidFill>
                <a:latin typeface="+mn-lt"/>
              </a:rPr>
              <a:t>Taxable Value Summary </a:t>
            </a:r>
            <a:br>
              <a:rPr lang="en-US" sz="3200" b="1" dirty="0">
                <a:solidFill>
                  <a:srgbClr val="0000FF"/>
                </a:solidFill>
                <a:latin typeface="+mn-lt"/>
              </a:rPr>
            </a:br>
            <a:r>
              <a:rPr lang="en-US" sz="3200" b="1" dirty="0">
                <a:solidFill>
                  <a:srgbClr val="0000FF"/>
                </a:solidFill>
                <a:latin typeface="+mn-lt"/>
              </a:rPr>
              <a:t>Current Year and Previous 9 Years</a:t>
            </a:r>
          </a:p>
        </p:txBody>
      </p:sp>
      <p:sp>
        <p:nvSpPr>
          <p:cNvPr id="7" name="Slide Number Placeholder 6"/>
          <p:cNvSpPr>
            <a:spLocks noGrp="1"/>
          </p:cNvSpPr>
          <p:nvPr>
            <p:ph type="sldNum" sz="quarter" idx="12"/>
          </p:nvPr>
        </p:nvSpPr>
        <p:spPr/>
        <p:txBody>
          <a:bodyPr/>
          <a:lstStyle/>
          <a:p>
            <a:fld id="{8C4589B6-10BC-4DC9-80B6-793338760E75}" type="slidenum">
              <a:rPr lang="en-US" smtClean="0"/>
              <a:t>6</a:t>
            </a:fld>
            <a:endParaRPr lang="en-US"/>
          </a:p>
        </p:txBody>
      </p:sp>
      <p:cxnSp>
        <p:nvCxnSpPr>
          <p:cNvPr id="6" name="Straight Connector 5"/>
          <p:cNvCxnSpPr/>
          <p:nvPr/>
        </p:nvCxnSpPr>
        <p:spPr>
          <a:xfrm>
            <a:off x="1981200" y="1066800"/>
            <a:ext cx="8229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D4857BEB-06E5-8EFF-C756-0D8265EA3E52}"/>
              </a:ext>
            </a:extLst>
          </p:cNvPr>
          <p:cNvPicPr>
            <a:picLocks noChangeAspect="1"/>
          </p:cNvPicPr>
          <p:nvPr/>
        </p:nvPicPr>
        <p:blipFill>
          <a:blip r:embed="rId2"/>
          <a:stretch>
            <a:fillRect/>
          </a:stretch>
        </p:blipFill>
        <p:spPr>
          <a:xfrm>
            <a:off x="1790700" y="1219209"/>
            <a:ext cx="8610600" cy="5029192"/>
          </a:xfrm>
          <a:prstGeom prst="rect">
            <a:avLst/>
          </a:prstGeom>
        </p:spPr>
      </p:pic>
    </p:spTree>
    <p:extLst>
      <p:ext uri="{BB962C8B-B14F-4D97-AF65-F5344CB8AC3E}">
        <p14:creationId xmlns:p14="http://schemas.microsoft.com/office/powerpoint/2010/main" val="2230468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10515600" cy="1082675"/>
          </a:xfrm>
        </p:spPr>
        <p:txBody>
          <a:bodyPr>
            <a:normAutofit/>
          </a:bodyPr>
          <a:lstStyle/>
          <a:p>
            <a:pPr algn="ctr"/>
            <a:r>
              <a:rPr lang="en-US" sz="4000" b="1" dirty="0">
                <a:solidFill>
                  <a:srgbClr val="0000FF"/>
                </a:solidFill>
                <a:latin typeface="+mn-lt"/>
              </a:rPr>
              <a:t>What’s the Tax Levy?</a:t>
            </a:r>
          </a:p>
        </p:txBody>
      </p:sp>
      <p:sp>
        <p:nvSpPr>
          <p:cNvPr id="3" name="Content Placeholder 2"/>
          <p:cNvSpPr>
            <a:spLocks noGrp="1"/>
          </p:cNvSpPr>
          <p:nvPr>
            <p:ph idx="1"/>
          </p:nvPr>
        </p:nvSpPr>
        <p:spPr>
          <a:xfrm>
            <a:off x="1143000" y="1600200"/>
            <a:ext cx="9906000" cy="3965575"/>
          </a:xfrm>
        </p:spPr>
        <p:style>
          <a:lnRef idx="2">
            <a:schemeClr val="dk1"/>
          </a:lnRef>
          <a:fillRef idx="1">
            <a:schemeClr val="lt1"/>
          </a:fillRef>
          <a:effectRef idx="0">
            <a:schemeClr val="dk1"/>
          </a:effectRef>
          <a:fontRef idx="minor">
            <a:schemeClr val="dk1"/>
          </a:fontRef>
        </p:style>
        <p:txBody>
          <a:bodyPr>
            <a:normAutofit/>
          </a:bodyPr>
          <a:lstStyle/>
          <a:p>
            <a:pPr marL="0" indent="0" algn="ctr">
              <a:spcBef>
                <a:spcPct val="0"/>
              </a:spcBef>
              <a:buNone/>
            </a:pPr>
            <a:endParaRPr lang="en-US" dirty="0">
              <a:latin typeface="Arial" charset="0"/>
            </a:endParaRPr>
          </a:p>
          <a:p>
            <a:pPr marL="0" indent="0">
              <a:buNone/>
            </a:pPr>
            <a:r>
              <a:rPr lang="en-US" sz="3200" dirty="0"/>
              <a:t>The tax levy is the dollar amount a community raises through </a:t>
            </a:r>
            <a:r>
              <a:rPr lang="en-US" sz="3200" b="1" dirty="0"/>
              <a:t>real</a:t>
            </a:r>
            <a:r>
              <a:rPr lang="en-US" sz="3200" dirty="0"/>
              <a:t> and </a:t>
            </a:r>
            <a:r>
              <a:rPr lang="en-US" sz="3200" b="1" dirty="0"/>
              <a:t>personal property taxes </a:t>
            </a:r>
            <a:r>
              <a:rPr lang="en-US" sz="3200" dirty="0"/>
              <a:t>each fiscal year. The tax levy is the largest revenue source for most communities that funds the annual town budget.</a:t>
            </a:r>
          </a:p>
          <a:p>
            <a:pPr marL="0" indent="0">
              <a:buNone/>
            </a:pPr>
            <a:endParaRPr lang="en-US" sz="3000" dirty="0"/>
          </a:p>
          <a:p>
            <a:pPr>
              <a:buFont typeface="Wingdings" panose="05000000000000000000" pitchFamily="2" charset="2"/>
              <a:buChar char="§"/>
            </a:pPr>
            <a:r>
              <a:rPr lang="en-US" sz="3000" i="1" dirty="0">
                <a:solidFill>
                  <a:srgbClr val="002060"/>
                </a:solidFill>
              </a:rPr>
              <a:t>Estimated Tax Levy for FY2026 is $99,595,659.</a:t>
            </a:r>
            <a:endParaRPr lang="en-US" sz="3000" dirty="0">
              <a:solidFill>
                <a:srgbClr val="002060"/>
              </a:solidFill>
            </a:endParaRPr>
          </a:p>
        </p:txBody>
      </p:sp>
      <p:sp>
        <p:nvSpPr>
          <p:cNvPr id="7" name="Slide Number Placeholder 6"/>
          <p:cNvSpPr>
            <a:spLocks noGrp="1"/>
          </p:cNvSpPr>
          <p:nvPr>
            <p:ph type="sldNum" sz="quarter" idx="12"/>
          </p:nvPr>
        </p:nvSpPr>
        <p:spPr/>
        <p:txBody>
          <a:bodyPr/>
          <a:lstStyle/>
          <a:p>
            <a:fld id="{8C4589B6-10BC-4DC9-80B6-793338760E75}" type="slidenum">
              <a:rPr lang="en-US" smtClean="0"/>
              <a:t>7</a:t>
            </a:fld>
            <a:endParaRPr lang="en-US"/>
          </a:p>
        </p:txBody>
      </p:sp>
      <p:cxnSp>
        <p:nvCxnSpPr>
          <p:cNvPr id="5" name="Straight Connector 4"/>
          <p:cNvCxnSpPr/>
          <p:nvPr/>
        </p:nvCxnSpPr>
        <p:spPr>
          <a:xfrm>
            <a:off x="1295400" y="1371600"/>
            <a:ext cx="9601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9112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10515600" cy="1082675"/>
          </a:xfrm>
        </p:spPr>
        <p:txBody>
          <a:bodyPr>
            <a:normAutofit/>
          </a:bodyPr>
          <a:lstStyle/>
          <a:p>
            <a:pPr algn="ctr"/>
            <a:r>
              <a:rPr lang="en-US" sz="4000" b="1" dirty="0">
                <a:solidFill>
                  <a:srgbClr val="0000FF"/>
                </a:solidFill>
                <a:latin typeface="+mn-lt"/>
              </a:rPr>
              <a:t>Tax Base Levy Growth </a:t>
            </a:r>
            <a:r>
              <a:rPr lang="en-US" sz="2400" dirty="0">
                <a:solidFill>
                  <a:srgbClr val="0000FF"/>
                </a:solidFill>
                <a:latin typeface="+mn-lt"/>
              </a:rPr>
              <a:t>(New Growth)</a:t>
            </a:r>
            <a:endParaRPr lang="en-US" sz="4000" dirty="0">
              <a:solidFill>
                <a:srgbClr val="0000FF"/>
              </a:solidFill>
              <a:latin typeface="+mn-lt"/>
            </a:endParaRPr>
          </a:p>
        </p:txBody>
      </p:sp>
      <p:sp>
        <p:nvSpPr>
          <p:cNvPr id="3" name="Content Placeholder 2"/>
          <p:cNvSpPr>
            <a:spLocks noGrp="1"/>
          </p:cNvSpPr>
          <p:nvPr>
            <p:ph idx="1"/>
          </p:nvPr>
        </p:nvSpPr>
        <p:spPr>
          <a:xfrm>
            <a:off x="1143000" y="1600200"/>
            <a:ext cx="9906000" cy="4695822"/>
          </a:xfrm>
        </p:spPr>
        <p:style>
          <a:lnRef idx="2">
            <a:schemeClr val="dk1"/>
          </a:lnRef>
          <a:fillRef idx="1">
            <a:schemeClr val="lt1"/>
          </a:fillRef>
          <a:effectRef idx="0">
            <a:schemeClr val="dk1"/>
          </a:effectRef>
          <a:fontRef idx="minor">
            <a:schemeClr val="dk1"/>
          </a:fontRef>
        </p:style>
        <p:txBody>
          <a:bodyPr>
            <a:normAutofit/>
          </a:bodyPr>
          <a:lstStyle/>
          <a:p>
            <a:pPr marL="0" indent="0" algn="ctr">
              <a:spcBef>
                <a:spcPct val="0"/>
              </a:spcBef>
              <a:buNone/>
            </a:pPr>
            <a:endParaRPr lang="en-US" dirty="0">
              <a:latin typeface="Arial" charset="0"/>
            </a:endParaRPr>
          </a:p>
          <a:p>
            <a:pPr marL="0" indent="0">
              <a:buNone/>
            </a:pPr>
            <a:r>
              <a:rPr lang="en-US" sz="3000" dirty="0"/>
              <a:t>The tax levy new growth is new construction value increase, or items not previously assessed, which is added to increase value in either real or personal property areas. Then converted to a tax amount as part of the Proposition 2.5% calculation. </a:t>
            </a:r>
          </a:p>
          <a:p>
            <a:pPr marL="0" indent="0">
              <a:buNone/>
            </a:pPr>
            <a:endParaRPr lang="en-US" sz="3000" dirty="0"/>
          </a:p>
          <a:p>
            <a:pPr>
              <a:buFont typeface="Wingdings" panose="05000000000000000000" pitchFamily="2" charset="2"/>
              <a:buChar char="§"/>
            </a:pPr>
            <a:r>
              <a:rPr lang="en-US" i="1" dirty="0">
                <a:solidFill>
                  <a:srgbClr val="002060"/>
                </a:solidFill>
              </a:rPr>
              <a:t>New Growth Valuation </a:t>
            </a:r>
            <a:r>
              <a:rPr lang="en-US" dirty="0">
                <a:solidFill>
                  <a:srgbClr val="002060"/>
                </a:solidFill>
              </a:rPr>
              <a:t>is </a:t>
            </a:r>
            <a:r>
              <a:rPr lang="en-US" u="sng" dirty="0">
                <a:solidFill>
                  <a:schemeClr val="tx1"/>
                </a:solidFill>
              </a:rPr>
              <a:t>66,142,788</a:t>
            </a:r>
            <a:r>
              <a:rPr lang="en-US" dirty="0">
                <a:solidFill>
                  <a:srgbClr val="002060"/>
                </a:solidFill>
              </a:rPr>
              <a:t> which translates to </a:t>
            </a:r>
            <a:r>
              <a:rPr lang="en-US" i="1" dirty="0">
                <a:solidFill>
                  <a:srgbClr val="002060"/>
                </a:solidFill>
              </a:rPr>
              <a:t>tax levy growth</a:t>
            </a:r>
            <a:r>
              <a:rPr lang="en-US" dirty="0">
                <a:solidFill>
                  <a:srgbClr val="002060"/>
                </a:solidFill>
              </a:rPr>
              <a:t> of </a:t>
            </a:r>
            <a:r>
              <a:rPr lang="en-US" b="1" dirty="0">
                <a:solidFill>
                  <a:srgbClr val="002060"/>
                </a:solidFill>
              </a:rPr>
              <a:t>$890,944 </a:t>
            </a:r>
            <a:r>
              <a:rPr lang="en-US" sz="1800" b="1" dirty="0">
                <a:solidFill>
                  <a:srgbClr val="002060"/>
                </a:solidFill>
              </a:rPr>
              <a:t>(66,142,788 x 0.01347) </a:t>
            </a:r>
            <a:r>
              <a:rPr lang="en-US" dirty="0">
                <a:solidFill>
                  <a:srgbClr val="002060"/>
                </a:solidFill>
              </a:rPr>
              <a:t>for FY2026. </a:t>
            </a:r>
            <a:r>
              <a:rPr lang="en-US" sz="2000" dirty="0">
                <a:solidFill>
                  <a:srgbClr val="002060"/>
                </a:solidFill>
              </a:rPr>
              <a:t>(value growth multiplied by previous years tax rate = Tax Base Levy Growth)</a:t>
            </a:r>
            <a:endParaRPr lang="en-US" dirty="0">
              <a:solidFill>
                <a:srgbClr val="002060"/>
              </a:solidFill>
            </a:endParaRPr>
          </a:p>
        </p:txBody>
      </p:sp>
      <p:sp>
        <p:nvSpPr>
          <p:cNvPr id="7" name="Slide Number Placeholder 6"/>
          <p:cNvSpPr>
            <a:spLocks noGrp="1"/>
          </p:cNvSpPr>
          <p:nvPr>
            <p:ph type="sldNum" sz="quarter" idx="12"/>
          </p:nvPr>
        </p:nvSpPr>
        <p:spPr/>
        <p:txBody>
          <a:bodyPr/>
          <a:lstStyle/>
          <a:p>
            <a:fld id="{8C4589B6-10BC-4DC9-80B6-793338760E75}" type="slidenum">
              <a:rPr lang="en-US" smtClean="0"/>
              <a:t>8</a:t>
            </a:fld>
            <a:endParaRPr lang="en-US"/>
          </a:p>
        </p:txBody>
      </p:sp>
      <p:cxnSp>
        <p:nvCxnSpPr>
          <p:cNvPr id="5" name="Straight Connector 4"/>
          <p:cNvCxnSpPr/>
          <p:nvPr/>
        </p:nvCxnSpPr>
        <p:spPr>
          <a:xfrm>
            <a:off x="1295400" y="1371600"/>
            <a:ext cx="9601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7166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2260"/>
            <a:ext cx="10515600" cy="1035051"/>
          </a:xfrm>
        </p:spPr>
        <p:txBody>
          <a:bodyPr>
            <a:normAutofit fontScale="90000"/>
          </a:bodyPr>
          <a:lstStyle/>
          <a:p>
            <a:pPr algn="ctr"/>
            <a:br>
              <a:rPr lang="en-US" sz="2400" b="1" dirty="0">
                <a:solidFill>
                  <a:prstClr val="black"/>
                </a:solidFill>
                <a:latin typeface="+mn-lt"/>
              </a:rPr>
            </a:br>
            <a:r>
              <a:rPr lang="en-US" sz="3100" b="1" dirty="0">
                <a:solidFill>
                  <a:srgbClr val="0000FF"/>
                </a:solidFill>
                <a:latin typeface="+mn-lt"/>
              </a:rPr>
              <a:t>CURRENT YEAR LEVY NEW GROWTH: FROM WHERE?</a:t>
            </a:r>
            <a:br>
              <a:rPr lang="en-US" sz="3200" b="1" dirty="0">
                <a:solidFill>
                  <a:prstClr val="black"/>
                </a:solidFill>
                <a:latin typeface="+mn-lt"/>
              </a:rPr>
            </a:br>
            <a:endParaRPr lang="en-US" sz="3200" b="1" dirty="0">
              <a:latin typeface="+mn-lt"/>
            </a:endParaRPr>
          </a:p>
        </p:txBody>
      </p:sp>
      <p:sp>
        <p:nvSpPr>
          <p:cNvPr id="3" name="Slide Number Placeholder 2"/>
          <p:cNvSpPr>
            <a:spLocks noGrp="1"/>
          </p:cNvSpPr>
          <p:nvPr>
            <p:ph type="sldNum" sz="quarter" idx="12"/>
          </p:nvPr>
        </p:nvSpPr>
        <p:spPr/>
        <p:txBody>
          <a:bodyPr/>
          <a:lstStyle/>
          <a:p>
            <a:fld id="{8C4589B6-10BC-4DC9-80B6-793338760E75}" type="slidenum">
              <a:rPr lang="en-US" smtClean="0"/>
              <a:t>9</a:t>
            </a:fld>
            <a:endParaRPr lang="en-US"/>
          </a:p>
        </p:txBody>
      </p:sp>
      <p:cxnSp>
        <p:nvCxnSpPr>
          <p:cNvPr id="5" name="Straight Connector 4"/>
          <p:cNvCxnSpPr/>
          <p:nvPr/>
        </p:nvCxnSpPr>
        <p:spPr>
          <a:xfrm>
            <a:off x="1981200" y="1219200"/>
            <a:ext cx="8229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8" name="Content Placeholder 7">
            <a:extLst>
              <a:ext uri="{FF2B5EF4-FFF2-40B4-BE49-F238E27FC236}">
                <a16:creationId xmlns:a16="http://schemas.microsoft.com/office/drawing/2014/main" id="{CD52EFF8-D375-2880-8114-5D2EAEC0E170}"/>
              </a:ext>
            </a:extLst>
          </p:cNvPr>
          <p:cNvPicPr>
            <a:picLocks noGrp="1" noChangeAspect="1"/>
          </p:cNvPicPr>
          <p:nvPr>
            <p:ph idx="1"/>
          </p:nvPr>
        </p:nvPicPr>
        <p:blipFill>
          <a:blip r:embed="rId2"/>
          <a:stretch>
            <a:fillRect/>
          </a:stretch>
        </p:blipFill>
        <p:spPr>
          <a:xfrm>
            <a:off x="1828800" y="1357312"/>
            <a:ext cx="8610600" cy="4999038"/>
          </a:xfrm>
          <a:prstGeom prst="rect">
            <a:avLst/>
          </a:prstGeom>
        </p:spPr>
      </p:pic>
    </p:spTree>
    <p:extLst>
      <p:ext uri="{BB962C8B-B14F-4D97-AF65-F5344CB8AC3E}">
        <p14:creationId xmlns:p14="http://schemas.microsoft.com/office/powerpoint/2010/main" val="23616598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90775E267C63E45B8103D19C842C2D6" ma:contentTypeVersion="3" ma:contentTypeDescription="Create a new document." ma:contentTypeScope="" ma:versionID="2d54fd9be055f372ce291f833d37fc28">
  <xsd:schema xmlns:xsd="http://www.w3.org/2001/XMLSchema" xmlns:xs="http://www.w3.org/2001/XMLSchema" xmlns:p="http://schemas.microsoft.com/office/2006/metadata/properties" xmlns:ns2="ce2c07e4-d408-4d59-b6dd-8c3f0c8f2fe0" targetNamespace="http://schemas.microsoft.com/office/2006/metadata/properties" ma:root="true" ma:fieldsID="6ead088078c51120b6437b707876d530" ns2:_="">
    <xsd:import namespace="ce2c07e4-d408-4d59-b6dd-8c3f0c8f2fe0"/>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2c07e4-d408-4d59-b6dd-8c3f0c8f2f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71BEF52-53CB-4719-BF8C-FDC35A59BC54}">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E7F1A08-BC6D-4548-9486-CA9EFE20885F}">
  <ds:schemaRefs>
    <ds:schemaRef ds:uri="http://schemas.microsoft.com/sharepoint/v3/contenttype/forms"/>
  </ds:schemaRefs>
</ds:datastoreItem>
</file>

<file path=customXml/itemProps3.xml><?xml version="1.0" encoding="utf-8"?>
<ds:datastoreItem xmlns:ds="http://schemas.openxmlformats.org/officeDocument/2006/customXml" ds:itemID="{17055395-5FC3-42D8-8AB8-4D07818116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2c07e4-d408-4d59-b6dd-8c3f0c8f2f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TM04033917[[fn=Berlin]]</Template>
  <TotalTime>30403</TotalTime>
  <Pages>19</Pages>
  <Words>1404</Words>
  <Application>Microsoft Office PowerPoint</Application>
  <PresentationFormat>Widescreen</PresentationFormat>
  <Paragraphs>179</Paragraphs>
  <Slides>24</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Calibri Light</vt:lpstr>
      <vt:lpstr>Courier New</vt:lpstr>
      <vt:lpstr>Symbol</vt:lpstr>
      <vt:lpstr>Times New Roman</vt:lpstr>
      <vt:lpstr>Wingdings</vt:lpstr>
      <vt:lpstr>Office Theme</vt:lpstr>
      <vt:lpstr>   Tax Classification Hearing- FY2026 Annual adoption of the Residential Factor and  other options per MGL Chapter 40 s.56  </vt:lpstr>
      <vt:lpstr>FY2026 – Certification Tax Year</vt:lpstr>
      <vt:lpstr>Town Wide Value Change -  FY 2025  vs.  FY 2026</vt:lpstr>
      <vt:lpstr>FY2026 Value Summary by Class  Overall percentage adjustments</vt:lpstr>
      <vt:lpstr>Value Trends/Comments</vt:lpstr>
      <vt:lpstr>Taxable Value Summary  Current Year and Previous 9 Years</vt:lpstr>
      <vt:lpstr>What’s the Tax Levy?</vt:lpstr>
      <vt:lpstr>Tax Base Levy Growth (New Growth)</vt:lpstr>
      <vt:lpstr> CURRENT YEAR LEVY NEW GROWTH: FROM WHERE? </vt:lpstr>
      <vt:lpstr> TAX LEVY NEW GROWTH – current year and previous 4 years </vt:lpstr>
      <vt:lpstr> TAX LEVY NEW GROWTH – FY2005 THRU FY2020  </vt:lpstr>
      <vt:lpstr> TAX LEVY RENDERING </vt:lpstr>
      <vt:lpstr>  Converting Value to Tax </vt:lpstr>
      <vt:lpstr>Development of Tax Rate</vt:lpstr>
      <vt:lpstr>Development of Tax Rate</vt:lpstr>
      <vt:lpstr>Various values with Single Tax Rate showing RE tax and CPA</vt:lpstr>
      <vt:lpstr>SINGLE FAMILY:  Value, Tax bill, and Percentage increases  from previous year</vt:lpstr>
      <vt:lpstr>Development of Tax Rate</vt:lpstr>
      <vt:lpstr>Development of Tax Rate</vt:lpstr>
      <vt:lpstr>Development of Tax Rate(s)</vt:lpstr>
      <vt:lpstr>STEP 6 : Choose Residential Factor/CIP Shift  To determine tax share burden for property classes. </vt:lpstr>
      <vt:lpstr>Hearing Protocol</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2013 Classification Workshop</dc:title>
  <dc:creator>Town of Framingham</dc:creator>
  <cp:lastModifiedBy>Will Naser</cp:lastModifiedBy>
  <cp:revision>1307</cp:revision>
  <cp:lastPrinted>2024-10-29T14:37:30Z</cp:lastPrinted>
  <dcterms:created xsi:type="dcterms:W3CDTF">1999-12-07T22:05:00Z</dcterms:created>
  <dcterms:modified xsi:type="dcterms:W3CDTF">2025-12-05T17:01:55Z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0x010100090775E267C63E45B8103D19C842C2D6</vt:lpwstr>
  </property>
  <property fmtid="{D5CDD505-2E9C-101B-9397-08002B2CF9AE}" pid="3" name="Order">
    <vt:r8>7189200</vt:r8>
  </property>
</Properties>
</file>